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18"/>
  </p:notesMasterIdLst>
  <p:handoutMasterIdLst>
    <p:handoutMasterId r:id="rId119"/>
  </p:handoutMasterIdLst>
  <p:sldIdLst>
    <p:sldId id="535" r:id="rId4"/>
    <p:sldId id="630" r:id="rId5"/>
    <p:sldId id="631" r:id="rId6"/>
    <p:sldId id="633" r:id="rId7"/>
    <p:sldId id="634" r:id="rId8"/>
    <p:sldId id="635" r:id="rId9"/>
    <p:sldId id="636" r:id="rId10"/>
    <p:sldId id="637" r:id="rId11"/>
    <p:sldId id="638" r:id="rId12"/>
    <p:sldId id="639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648" r:id="rId21"/>
    <p:sldId id="650" r:id="rId22"/>
    <p:sldId id="649" r:id="rId23"/>
    <p:sldId id="651" r:id="rId24"/>
    <p:sldId id="652" r:id="rId25"/>
    <p:sldId id="653" r:id="rId26"/>
    <p:sldId id="654" r:id="rId27"/>
    <p:sldId id="655" r:id="rId28"/>
    <p:sldId id="656" r:id="rId29"/>
    <p:sldId id="657" r:id="rId30"/>
    <p:sldId id="658" r:id="rId31"/>
    <p:sldId id="659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4" r:id="rId47"/>
    <p:sldId id="676" r:id="rId48"/>
    <p:sldId id="675" r:id="rId49"/>
    <p:sldId id="677" r:id="rId50"/>
    <p:sldId id="678" r:id="rId51"/>
    <p:sldId id="679" r:id="rId52"/>
    <p:sldId id="680" r:id="rId53"/>
    <p:sldId id="681" r:id="rId54"/>
    <p:sldId id="682" r:id="rId55"/>
    <p:sldId id="683" r:id="rId56"/>
    <p:sldId id="684" r:id="rId57"/>
    <p:sldId id="685" r:id="rId58"/>
    <p:sldId id="686" r:id="rId59"/>
    <p:sldId id="687" r:id="rId60"/>
    <p:sldId id="688" r:id="rId61"/>
    <p:sldId id="689" r:id="rId62"/>
    <p:sldId id="690" r:id="rId63"/>
    <p:sldId id="691" r:id="rId64"/>
    <p:sldId id="692" r:id="rId65"/>
    <p:sldId id="693" r:id="rId66"/>
    <p:sldId id="694" r:id="rId67"/>
    <p:sldId id="695" r:id="rId68"/>
    <p:sldId id="696" r:id="rId69"/>
    <p:sldId id="697" r:id="rId70"/>
    <p:sldId id="698" r:id="rId71"/>
    <p:sldId id="699" r:id="rId72"/>
    <p:sldId id="700" r:id="rId73"/>
    <p:sldId id="701" r:id="rId74"/>
    <p:sldId id="702" r:id="rId75"/>
    <p:sldId id="703" r:id="rId76"/>
    <p:sldId id="704" r:id="rId77"/>
    <p:sldId id="705" r:id="rId78"/>
    <p:sldId id="706" r:id="rId79"/>
    <p:sldId id="707" r:id="rId80"/>
    <p:sldId id="708" r:id="rId81"/>
    <p:sldId id="709" r:id="rId82"/>
    <p:sldId id="710" r:id="rId83"/>
    <p:sldId id="711" r:id="rId84"/>
    <p:sldId id="712" r:id="rId85"/>
    <p:sldId id="713" r:id="rId86"/>
    <p:sldId id="714" r:id="rId87"/>
    <p:sldId id="715" r:id="rId88"/>
    <p:sldId id="716" r:id="rId89"/>
    <p:sldId id="717" r:id="rId90"/>
    <p:sldId id="718" r:id="rId91"/>
    <p:sldId id="719" r:id="rId92"/>
    <p:sldId id="720" r:id="rId93"/>
    <p:sldId id="721" r:id="rId94"/>
    <p:sldId id="722" r:id="rId95"/>
    <p:sldId id="723" r:id="rId96"/>
    <p:sldId id="724" r:id="rId97"/>
    <p:sldId id="725" r:id="rId98"/>
    <p:sldId id="726" r:id="rId99"/>
    <p:sldId id="727" r:id="rId100"/>
    <p:sldId id="728" r:id="rId101"/>
    <p:sldId id="729" r:id="rId102"/>
    <p:sldId id="730" r:id="rId103"/>
    <p:sldId id="731" r:id="rId104"/>
    <p:sldId id="732" r:id="rId105"/>
    <p:sldId id="733" r:id="rId106"/>
    <p:sldId id="734" r:id="rId107"/>
    <p:sldId id="735" r:id="rId108"/>
    <p:sldId id="736" r:id="rId109"/>
    <p:sldId id="737" r:id="rId110"/>
    <p:sldId id="738" r:id="rId111"/>
    <p:sldId id="741" r:id="rId112"/>
    <p:sldId id="742" r:id="rId113"/>
    <p:sldId id="743" r:id="rId114"/>
    <p:sldId id="744" r:id="rId115"/>
    <p:sldId id="745" r:id="rId116"/>
    <p:sldId id="543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95"/>
    <a:srgbClr val="34868C"/>
    <a:srgbClr val="70C4CA"/>
    <a:srgbClr val="368D9A"/>
    <a:srgbClr val="0070C0"/>
    <a:srgbClr val="FF4F4F"/>
    <a:srgbClr val="D9D9D9"/>
    <a:srgbClr val="1777E8"/>
    <a:srgbClr val="1475F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67562-B09E-4233-A27B-98A592C71F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4E2D5D-32CF-4793-B7A3-38CBBABB3E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817F-F45E-418A-A78D-465DFB9EB0FD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20758-4B2D-4B2D-9CEE-D9D816F7D3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50C87-6D02-4DA9-A09B-C52EDE0BE7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8D72-6D7E-4FB5-A36B-A9B8FBC4D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10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16CAB-A9D8-4837-9B17-74E36CFB0980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31C3-EA0D-41B7-9EC1-87C3F2DD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C29EB1-7C11-4CD0-BD3D-B374EB79B3D8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86B5-0831-4884-BFAA-15239CE1FBD5}"/>
              </a:ext>
            </a:extLst>
          </p:cNvPr>
          <p:cNvSpPr/>
          <p:nvPr userDrawn="1"/>
        </p:nvSpPr>
        <p:spPr>
          <a:xfrm>
            <a:off x="878403" y="372056"/>
            <a:ext cx="4081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 err="1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Detection 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8BAF074-D08E-4F06-9493-E1C25DEA3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E1A48-093B-4877-9AF6-656CA4E9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87AF3-6035-43DA-BAD9-77D4AFB32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59E4-74A6-42C6-B49A-D1EEFBD6A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D782B-F8E8-467E-8C27-7CBDB52A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46512-518C-4EDA-B457-33F17D6C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FBC08-AC5D-4094-B2C0-F944516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1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AF85F-0EA4-4D43-82FC-03DB2EF1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15971-54CF-494C-A087-5FA02E707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B1797-F19E-4136-BD9F-9AAF74092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74A53-EBC1-4C9B-A5D2-E0540F32A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EEB3A-CDD0-4EC8-9F2F-0CEC8C102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AE73B6-8A18-4152-B5FD-EE7D31E0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2B7894-7060-4438-8F05-1412AF60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B74E6-1318-43FF-A216-C0603A7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A371-F99A-4567-9301-DFF39FFD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313F7E-E834-45BE-BC0C-CD31F471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1FAECE-7B49-4D74-98FF-0665DFD8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5D784D-92F1-4D1C-8724-AF222F7F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1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5A2794-501A-4249-A3FF-ECC7D258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7E6C59-25C2-4C0C-8BA7-AC251F7D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48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46F42-149E-4B13-8CFB-5F725756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9177-0812-451F-9B3C-0027E694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0A1EA2-D440-47A7-B611-96C7C12C9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94AEDB-76E1-4ECA-B3CF-0BA4D9F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2035A-B8B8-4647-B2E7-DC3BF714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AA85F-2CBF-4029-BCE3-81AB8BA2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8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68DEF-6481-4719-9D1E-AC71009A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C94C26-FC19-4D3E-A6C4-65F439B9E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FCA6-B2BA-45CD-AC66-7F3AE305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B45C0-F16F-43F7-9CA2-DB441159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C3AE1-3D62-4108-95A8-A2DEBA13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6F102-BCBC-466A-B6A0-CCDBC6FC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C3464-8482-4586-8BC9-B7AFCFD9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3E4CB-9EEA-4074-9350-2463ECF73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4DA48-A1DE-48BB-B553-59665ACA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9149C-AEE0-4A8D-9682-CD84DEE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DDDF8-D5C8-47C2-817D-AF91EB82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9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B0ECB-B3F0-4CAA-AD14-47CD4AAE4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59AF5-CB09-47C1-B22D-C9ECEF30C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1581A-15EE-4704-B34B-8BC812FA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C3BB5-7453-4EDA-8830-7090194B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5DE15-1FDA-4CF9-9060-E0C5A7B9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7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403D4FF-680F-4BE2-81D0-6AA91C6DF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5D911A-D8EC-4D6D-9BDD-E7A1FD24FFA3}"/>
              </a:ext>
            </a:extLst>
          </p:cNvPr>
          <p:cNvSpPr/>
          <p:nvPr userDrawn="1"/>
        </p:nvSpPr>
        <p:spPr>
          <a:xfrm>
            <a:off x="878403" y="372056"/>
            <a:ext cx="4717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코드로 이해하는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pose estimation 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2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C12158D-F4EE-42DA-9B59-4CC2535DF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918A1A-E8AA-4E2A-991C-C26E71022F74}"/>
              </a:ext>
            </a:extLst>
          </p:cNvPr>
          <p:cNvSpPr/>
          <p:nvPr userDrawn="1"/>
        </p:nvSpPr>
        <p:spPr>
          <a:xfrm>
            <a:off x="878403" y="372056"/>
            <a:ext cx="5065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</a:t>
            </a:r>
          </a:p>
          <a:p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0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2" y="372056"/>
            <a:ext cx="5217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대표적인 모델 소개  </a:t>
            </a:r>
          </a:p>
        </p:txBody>
      </p:sp>
    </p:spTree>
    <p:extLst>
      <p:ext uri="{BB962C8B-B14F-4D97-AF65-F5344CB8AC3E}">
        <p14:creationId xmlns:p14="http://schemas.microsoft.com/office/powerpoint/2010/main" val="417845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2" y="372056"/>
            <a:ext cx="5217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평가지표 소개 </a:t>
            </a:r>
          </a:p>
        </p:txBody>
      </p:sp>
    </p:spTree>
    <p:extLst>
      <p:ext uri="{BB962C8B-B14F-4D97-AF65-F5344CB8AC3E}">
        <p14:creationId xmlns:p14="http://schemas.microsoft.com/office/powerpoint/2010/main" val="35821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008843-2B92-40A7-8536-1C17040C43E1}"/>
              </a:ext>
            </a:extLst>
          </p:cNvPr>
          <p:cNvSpPr/>
          <p:nvPr userDrawn="1"/>
        </p:nvSpPr>
        <p:spPr>
          <a:xfrm>
            <a:off x="0" y="706244"/>
            <a:ext cx="12192000" cy="1488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B03DA11-BF7D-4AEF-90E4-E4F21B3B7C5F}"/>
              </a:ext>
            </a:extLst>
          </p:cNvPr>
          <p:cNvSpPr/>
          <p:nvPr userDrawn="1"/>
        </p:nvSpPr>
        <p:spPr>
          <a:xfrm>
            <a:off x="0" y="0"/>
            <a:ext cx="12192000" cy="706244"/>
          </a:xfrm>
          <a:custGeom>
            <a:avLst/>
            <a:gdLst>
              <a:gd name="connsiteX0" fmla="*/ 7880606 w 10691813"/>
              <a:gd name="connsiteY0" fmla="*/ 0 h 542925"/>
              <a:gd name="connsiteX1" fmla="*/ 10691813 w 10691813"/>
              <a:gd name="connsiteY1" fmla="*/ 0 h 542925"/>
              <a:gd name="connsiteX2" fmla="*/ 10691813 w 10691813"/>
              <a:gd name="connsiteY2" fmla="*/ 542925 h 542925"/>
              <a:gd name="connsiteX3" fmla="*/ 7334733 w 10691813"/>
              <a:gd name="connsiteY3" fmla="*/ 542925 h 542925"/>
              <a:gd name="connsiteX4" fmla="*/ 0 w 10691813"/>
              <a:gd name="connsiteY4" fmla="*/ 0 h 542925"/>
              <a:gd name="connsiteX5" fmla="*/ 7819976 w 10691813"/>
              <a:gd name="connsiteY5" fmla="*/ 0 h 542925"/>
              <a:gd name="connsiteX6" fmla="*/ 7274104 w 10691813"/>
              <a:gd name="connsiteY6" fmla="*/ 542925 h 542925"/>
              <a:gd name="connsiteX7" fmla="*/ 0 w 10691813"/>
              <a:gd name="connsiteY7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1813" h="542925">
                <a:moveTo>
                  <a:pt x="7880606" y="0"/>
                </a:moveTo>
                <a:lnTo>
                  <a:pt x="10691813" y="0"/>
                </a:lnTo>
                <a:lnTo>
                  <a:pt x="10691813" y="542925"/>
                </a:lnTo>
                <a:lnTo>
                  <a:pt x="7334733" y="542925"/>
                </a:lnTo>
                <a:close/>
                <a:moveTo>
                  <a:pt x="0" y="0"/>
                </a:moveTo>
                <a:lnTo>
                  <a:pt x="7819976" y="0"/>
                </a:lnTo>
                <a:lnTo>
                  <a:pt x="7274104" y="542925"/>
                </a:lnTo>
                <a:lnTo>
                  <a:pt x="0" y="5429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7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09517-ECCA-4DBB-9DD2-82C498850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FAB3A9-113E-42E3-8663-EC9EEE1ED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915A7-1A2C-41A2-90F2-9274147C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A5D4E-89FB-4F61-B0F2-217639F9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0811E-648D-4CE8-AA5D-E57E74CC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DD24B-0AF0-4419-B03C-0F83B2D9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BD01-B390-486B-8354-5D3E6333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0F228-D738-48FB-B836-C6609220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F4FAB-2378-4D4A-B867-4B613A59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E31BF-F326-4223-8651-EB16E980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F0B94-50A5-4C10-8D58-0A8ECCB4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E22A8-8EDD-4052-B6A8-9C6F4ED7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37D0E-E108-4555-8BA9-B8B73E3E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C5A5B-3238-41C1-93BE-129F39CC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9A8F-AB48-42F2-8524-E7409E55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5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40F9193-32EA-4AFF-9751-7FDE4BF907B6}"/>
              </a:ext>
            </a:extLst>
          </p:cNvPr>
          <p:cNvSpPr/>
          <p:nvPr userDrawn="1"/>
        </p:nvSpPr>
        <p:spPr>
          <a:xfrm flipH="1">
            <a:off x="11734800" y="6442268"/>
            <a:ext cx="457200" cy="415731"/>
          </a:xfrm>
          <a:prstGeom prst="rtTriangle">
            <a:avLst/>
          </a:prstGeom>
          <a:solidFill>
            <a:srgbClr val="348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8B4FC-0665-48DF-98EA-9C5C9F2D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1FB41-2EE7-44AB-82D4-9E66749CC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7D59-6562-4329-B990-BF78DBDA2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B0845-9747-41E5-9B96-A2AFBA5B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C6C7EAC3-77E3-4BD6-96D4-0093B78DDF97}"/>
              </a:ext>
            </a:extLst>
          </p:cNvPr>
          <p:cNvSpPr txBox="1">
            <a:spLocks/>
          </p:cNvSpPr>
          <p:nvPr userDrawn="1"/>
        </p:nvSpPr>
        <p:spPr>
          <a:xfrm>
            <a:off x="11614753" y="6602920"/>
            <a:ext cx="624142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27A72DAA-5DD6-4274-9A89-84E484D5D99F}" type="slidenum">
              <a:rPr lang="ko-KR" altLang="en-US" sz="1100" b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‹#›</a:t>
            </a:fld>
            <a:endParaRPr lang="ko-KR" altLang="en-US" sz="11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0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arxiv.org/pdf/1802.02611.pdf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-Neighborhood/Kalman-Filter-Image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deva/papers/pose_pami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4659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pdf/1411.4280.pdf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pdf/1602.00134.pdf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1603.06937.pdf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4.06208.pdf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xiaobin/deep-high-resolution-net.pytorch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6208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human-pose-estimation.pytorc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microsoft/human-pose-estimation.pytorch/blob/master/lib/models/pose_resnet.py#L2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microsoft/human-pose-estimation.pytorch/blob/master/lib/models/pose_resnet.py#L2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microsoft/human-pose-estimation.pytorch/blob/master/lib/models/pose_resnet.py#L2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microsoft/human-pose-estimation.pytorch/blob/master/lib/models/pose_resnet.py#L219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human-pose-estimation.pytorch/blob/master/lib/models/pose_resnet.py#L219" TargetMode="External"/><Relationship Id="rId2" Type="http://schemas.openxmlformats.org/officeDocument/2006/relationships/hyperlink" Target="https://github.com/microsoft/human-pose-estimation.pytorch/blob/master/lib/models/pose_resnet.py#L2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human-pose-estimation.pytorch/blob/master/experiments/coco/resnet50/256x192_d256x3_adam_lr1e-3.yaml#L23" TargetMode="Externa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microsoft/human-pose-estimation.pytorch/blob/master/lib/models/pose_resnet.py#L2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4.bp.blogspot.com/-pQ1j2lyMvMw/WeUbl8BfPdI/AAAAAAAACDk/_nR4-zLdzIoaxOHhbb3AHPRSQRwhb8FfQCLcBGAs/s1600/girl-with-the-orange-hat-s.jpg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1505.04597.pdf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arxiv.org/pdf/1505.04597.pdf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85ADF-A522-4AD0-8DFC-CDFF1E376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4E0E3B-79BF-4146-B0C3-8E353CD87386}"/>
              </a:ext>
            </a:extLst>
          </p:cNvPr>
          <p:cNvCxnSpPr>
            <a:cxnSpLocks/>
          </p:cNvCxnSpPr>
          <p:nvPr/>
        </p:nvCxnSpPr>
        <p:spPr>
          <a:xfrm>
            <a:off x="1005653" y="3422757"/>
            <a:ext cx="40753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AB72AB-918F-4808-982D-8C63C6314AE2}"/>
              </a:ext>
            </a:extLst>
          </p:cNvPr>
          <p:cNvSpPr txBox="1"/>
          <p:nvPr/>
        </p:nvSpPr>
        <p:spPr>
          <a:xfrm>
            <a:off x="1005653" y="2461957"/>
            <a:ext cx="111863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객체 인식 파트 </a:t>
            </a: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-5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CDD98-3A6C-4FBA-8D25-F932AB17D61F}"/>
              </a:ext>
            </a:extLst>
          </p:cNvPr>
          <p:cNvSpPr txBox="1"/>
          <p:nvPr/>
        </p:nvSpPr>
        <p:spPr>
          <a:xfrm>
            <a:off x="1005653" y="3614117"/>
            <a:ext cx="331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(</a:t>
            </a:r>
            <a:r>
              <a:rPr kumimoji="1"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주</a:t>
            </a:r>
            <a:r>
              <a:rPr kumimoji="1"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)</a:t>
            </a:r>
            <a:r>
              <a:rPr kumimoji="1" lang="ko-KR" altLang="en-US" b="1" spc="-1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인피닉스</a:t>
            </a:r>
            <a:r>
              <a:rPr kumimoji="1"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–</a:t>
            </a:r>
            <a:r>
              <a:rPr kumimoji="1"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 강호용 연구원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3E4010-E74C-480A-8D73-54A6560732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" b="34360"/>
          <a:stretch/>
        </p:blipFill>
        <p:spPr>
          <a:xfrm>
            <a:off x="1024125" y="4626165"/>
            <a:ext cx="1894565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388620" y="1315700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참고 자료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: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Epipolar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Geometry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3E800-5A19-A587-4F63-A58844FF1225}"/>
              </a:ext>
            </a:extLst>
          </p:cNvPr>
          <p:cNvSpPr txBox="1"/>
          <p:nvPr/>
        </p:nvSpPr>
        <p:spPr>
          <a:xfrm>
            <a:off x="729615" y="1848356"/>
            <a:ext cx="10732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Epipolar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는 스테레오 비전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stereo vision)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2-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view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비전에서의 기하라고 생각하면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Epipolar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는 동일한 사물 또는 장면에 대한 영상을 서로 다른 두 지점에서 획득했을 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영상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와 영상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매칭쌍들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사이의 기하학적 관계를 다루는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28B983-5A3D-9B33-2E2C-315DBD5D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95" y="3212009"/>
            <a:ext cx="5439410" cy="33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622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377190" y="99833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 Extrapolation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기법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9B938-55D0-A433-A020-7A5A2E46852B}"/>
              </a:ext>
            </a:extLst>
          </p:cNvPr>
          <p:cNvSpPr txBox="1"/>
          <p:nvPr/>
        </p:nvSpPr>
        <p:spPr>
          <a:xfrm>
            <a:off x="868680" y="1510010"/>
            <a:ext cx="1065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이미지의 경계 부분 픽셀에 대한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세그멘테이션을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위해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0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이나 임의의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패딩값을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사용하는 대신 이미지 경계 부분의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미러링을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이용한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Extrapolation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기법을 사용하였다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5838870C-BF7E-CDD5-65B2-88E026AC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6" y="2298680"/>
            <a:ext cx="6492034" cy="41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23A3D-A665-B10A-47C4-E2879D92FBA2}"/>
              </a:ext>
            </a:extLst>
          </p:cNvPr>
          <p:cNvSpPr txBox="1"/>
          <p:nvPr/>
        </p:nvSpPr>
        <p:spPr>
          <a:xfrm>
            <a:off x="6785404" y="4206455"/>
            <a:ext cx="486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원본 이미지의 경계부분이 거울에 반사된 것 </a:t>
            </a:r>
            <a:r>
              <a:rPr lang="ko-KR" altLang="en-US" dirty="0" err="1"/>
              <a:t>처럼</a:t>
            </a:r>
            <a:r>
              <a:rPr lang="ko-KR" altLang="en-US" dirty="0"/>
              <a:t> 확장되어 있다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417B1F02-2155-17C8-ED57-73DF8BADA497}"/>
              </a:ext>
            </a:extLst>
          </p:cNvPr>
          <p:cNvSpPr/>
          <p:nvPr/>
        </p:nvSpPr>
        <p:spPr>
          <a:xfrm>
            <a:off x="5863590" y="4357582"/>
            <a:ext cx="651510" cy="3440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04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453390" y="112533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Touching cells separation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646E-92CD-DEB7-271F-C203A5670F82}"/>
              </a:ext>
            </a:extLst>
          </p:cNvPr>
          <p:cNvSpPr txBox="1"/>
          <p:nvPr/>
        </p:nvSpPr>
        <p:spPr>
          <a:xfrm>
            <a:off x="854710" y="1724571"/>
            <a:ext cx="1075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세포 분할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Segmentation)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작업에서 주요한 과제 중 하나는 동일한 클래스의 접촉 개체를 분리하는 것이다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101378" name="Picture 2">
            <a:extLst>
              <a:ext uri="{FF2B5EF4-FFF2-40B4-BE49-F238E27FC236}">
                <a16:creationId xmlns:a16="http://schemas.microsoft.com/office/drawing/2014/main" id="{2F7DBF91-8162-C062-59D4-E5B2A18E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83" y="2284403"/>
            <a:ext cx="6959834" cy="29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E3131-E865-8C72-516F-062548592173}"/>
              </a:ext>
            </a:extLst>
          </p:cNvPr>
          <p:cNvSpPr txBox="1"/>
          <p:nvPr/>
        </p:nvSpPr>
        <p:spPr>
          <a:xfrm>
            <a:off x="854711" y="5427861"/>
            <a:ext cx="107530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이미지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c, d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와 같이 각 세포 사이의 경계를 포착할 수 있어야 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이를 위해 학습 데이터에서 각 픽셀마다 클래스 분포가 다른 점을 고려하여 사전에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Ground-Truth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대한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Weight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구해 학습에 반영하였다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49030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834390" y="245883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리뷰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정리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B66C5-EB92-1336-1CBF-76D92CA08F32}"/>
              </a:ext>
            </a:extLst>
          </p:cNvPr>
          <p:cNvSpPr txBox="1"/>
          <p:nvPr/>
        </p:nvSpPr>
        <p:spPr>
          <a:xfrm>
            <a:off x="1196974" y="3172936"/>
            <a:ext cx="1005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확장된 개념의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과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Skip Architecture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적용한 모델을 제안하였다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결과적으로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구조는 아주 적은 양의 학습 데이터만으로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Data Augmentation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활용하여 여러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Biomedical Image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문제에서 우수한 성능을 보여주었다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7462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662940" y="1338699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pic>
        <p:nvPicPr>
          <p:cNvPr id="103426" name="Picture 2" descr="post-thumbnail">
            <a:extLst>
              <a:ext uri="{FF2B5EF4-FFF2-40B4-BE49-F238E27FC236}">
                <a16:creationId xmlns:a16="http://schemas.microsoft.com/office/drawing/2014/main" id="{A5730644-ED70-3330-FF06-0CDA8E99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90" y="2214950"/>
            <a:ext cx="7665720" cy="374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2480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697230" y="1875909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56972-4F04-26B9-749C-43EB72EF06C6}"/>
              </a:ext>
            </a:extLst>
          </p:cNvPr>
          <p:cNvSpPr txBox="1"/>
          <p:nvPr/>
        </p:nvSpPr>
        <p:spPr>
          <a:xfrm>
            <a:off x="697230" y="2771149"/>
            <a:ext cx="1115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DeepLabv3+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이름에서 알 수 있듯이 많은 버전을 거쳐 개선을 이뤄온 네트워크입니다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처음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DeepLab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제안된 뒤 개선하기 위해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36BB8-CAA6-DB71-67E6-99D3CA1EDABD}"/>
              </a:ext>
            </a:extLst>
          </p:cNvPr>
          <p:cNvSpPr txBox="1"/>
          <p:nvPr/>
        </p:nvSpPr>
        <p:spPr>
          <a:xfrm>
            <a:off x="1314450" y="3561153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Spatial Pyramid Pooling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0F3A-E0E1-7B0F-1F02-F21CE122F88A}"/>
              </a:ext>
            </a:extLst>
          </p:cNvPr>
          <p:cNvSpPr txBox="1"/>
          <p:nvPr/>
        </p:nvSpPr>
        <p:spPr>
          <a:xfrm>
            <a:off x="697230" y="462815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 많은 방법들이 제안되어 왔습니다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DDC83-4378-9EA1-E54E-844E6C6A2774}"/>
              </a:ext>
            </a:extLst>
          </p:cNvPr>
          <p:cNvSpPr txBox="1"/>
          <p:nvPr/>
        </p:nvSpPr>
        <p:spPr>
          <a:xfrm>
            <a:off x="548640" y="5325827"/>
            <a:ext cx="1072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FF0000"/>
                </a:solidFill>
                <a:effectLst/>
                <a:latin typeface="-apple-system"/>
              </a:rPr>
              <a:t>DeepLabv3 </a:t>
            </a:r>
            <a:r>
              <a:rPr lang="en-US" altLang="ko-KR" dirty="0">
                <a:solidFill>
                  <a:srgbClr val="FF0000"/>
                </a:solidFill>
                <a:latin typeface="-apple-system"/>
              </a:rPr>
              <a:t>+</a:t>
            </a:r>
            <a:r>
              <a:rPr lang="ko-KR" altLang="en-US" dirty="0">
                <a:solidFill>
                  <a:srgbClr val="FF0000"/>
                </a:solidFill>
                <a:latin typeface="-apple-system"/>
              </a:rPr>
              <a:t> 은 즉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Söhne"/>
              </a:rPr>
              <a:t>객체의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Söhne"/>
              </a:rPr>
              <a:t>픽셀별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Söhne"/>
              </a:rPr>
              <a:t> 클래스 레이블을 예측하는 데 사용되는 딥 러닝 기반의 모델입니다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Söhne"/>
              </a:rPr>
              <a:t>. </a:t>
            </a:r>
            <a:endParaRPr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279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411480" y="1007229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pic>
        <p:nvPicPr>
          <p:cNvPr id="105474" name="Picture 2">
            <a:extLst>
              <a:ext uri="{FF2B5EF4-FFF2-40B4-BE49-F238E27FC236}">
                <a16:creationId xmlns:a16="http://schemas.microsoft.com/office/drawing/2014/main" id="{13A900C0-05BA-4641-0E39-9CE817AE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1990789"/>
            <a:ext cx="6526530" cy="411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13CB38-822F-8D27-3A20-83E2A356D5AD}"/>
              </a:ext>
            </a:extLst>
          </p:cNvPr>
          <p:cNvSpPr txBox="1"/>
          <p:nvPr/>
        </p:nvSpPr>
        <p:spPr>
          <a:xfrm>
            <a:off x="308610" y="18061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31E82-DED9-3F93-27CF-C88145A47BDC}"/>
              </a:ext>
            </a:extLst>
          </p:cNvPr>
          <p:cNvSpPr txBox="1"/>
          <p:nvPr/>
        </p:nvSpPr>
        <p:spPr>
          <a:xfrm>
            <a:off x="5840730" y="2945232"/>
            <a:ext cx="6236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그림이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DeepLabV3+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U-Net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구조가 직관적으로 보였지만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DeepLabV3+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그보다 조금 더 복잡해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U-Net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Contracting path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Expansive path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역할을 하는 것이 위 그림의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인코더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Encoder),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디코더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Decoder)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065F6-4385-9819-8B3D-9395E1897AB0}"/>
              </a:ext>
            </a:extLst>
          </p:cNvPr>
          <p:cNvSpPr txBox="1"/>
          <p:nvPr/>
        </p:nvSpPr>
        <p:spPr>
          <a:xfrm>
            <a:off x="6823710" y="4891480"/>
            <a:ext cx="5253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이미지에서 필요한 정보를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추출해 내는 모듈</a:t>
            </a:r>
            <a:br>
              <a:rPr lang="ko-KR" altLang="en-US" dirty="0"/>
            </a:b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추출된 특성을 이용해 원하는 정보를 예측하는 모듈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08714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308610" y="1234122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pic>
        <p:nvPicPr>
          <p:cNvPr id="105474" name="Picture 2">
            <a:extLst>
              <a:ext uri="{FF2B5EF4-FFF2-40B4-BE49-F238E27FC236}">
                <a16:creationId xmlns:a16="http://schemas.microsoft.com/office/drawing/2014/main" id="{13A900C0-05BA-4641-0E39-9CE817AE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2434451"/>
            <a:ext cx="5413317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13CB38-822F-8D27-3A20-83E2A356D5AD}"/>
              </a:ext>
            </a:extLst>
          </p:cNvPr>
          <p:cNvSpPr txBox="1"/>
          <p:nvPr/>
        </p:nvSpPr>
        <p:spPr>
          <a:xfrm>
            <a:off x="411480" y="20651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7790-2FB6-AC06-F034-AA9196C2EDCB}"/>
              </a:ext>
            </a:extLst>
          </p:cNvPr>
          <p:cNvSpPr txBox="1"/>
          <p:nvPr/>
        </p:nvSpPr>
        <p:spPr>
          <a:xfrm>
            <a:off x="5756910" y="2434451"/>
            <a:ext cx="6126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통과해서 나온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원본 사진보의 해상도보다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16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 작습니다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할 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Low-Level Feature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합쳐서 진행합니다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DeepLabV3+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사용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여러 크기에 다양하게 적용한 것이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ASPP(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Spatial Pyramid Pooling)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DeepLab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V3+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ASPP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있는 블록을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추출하고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Upsampling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 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얻고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977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308610" y="1119822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3CB38-822F-8D27-3A20-83E2A356D5AD}"/>
              </a:ext>
            </a:extLst>
          </p:cNvPr>
          <p:cNvSpPr txBox="1"/>
          <p:nvPr/>
        </p:nvSpPr>
        <p:spPr>
          <a:xfrm>
            <a:off x="537210" y="1927959"/>
            <a:ext cx="341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모델구조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D6831EAE-8D8B-8B12-23F9-42B5721F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00" y="2459097"/>
            <a:ext cx="4202800" cy="4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67589-064B-7828-9774-273FADC2ED4A}"/>
              </a:ext>
            </a:extLst>
          </p:cNvPr>
          <p:cNvSpPr txBox="1"/>
          <p:nvPr/>
        </p:nvSpPr>
        <p:spPr>
          <a:xfrm>
            <a:off x="5318230" y="3314700"/>
            <a:ext cx="6496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간단히 말하면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띄엄띄엄 보는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컨볼루션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 그림에서 우측의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좌측의 일반적인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달리 더 넓은 영역을 보도록 해줍니다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kernel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일정 간격으로 떨어져 있죠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이를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Convolution layer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너무 깊게 쌓지 않아도 넓은 영역의 정보를 커버할 수 있게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870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97180" y="1051242"/>
            <a:ext cx="1014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pic>
        <p:nvPicPr>
          <p:cNvPr id="109570" name="Picture 2">
            <a:extLst>
              <a:ext uri="{FF2B5EF4-FFF2-40B4-BE49-F238E27FC236}">
                <a16:creationId xmlns:a16="http://schemas.microsoft.com/office/drawing/2014/main" id="{F210B53D-EB96-944E-D698-896E6B01C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44" y="2296305"/>
            <a:ext cx="9472323" cy="31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CDA92-547A-3929-3B46-9ED7150539E8}"/>
              </a:ext>
            </a:extLst>
          </p:cNvPr>
          <p:cNvSpPr txBox="1"/>
          <p:nvPr/>
        </p:nvSpPr>
        <p:spPr>
          <a:xfrm>
            <a:off x="594360" y="1812273"/>
            <a:ext cx="344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모델구조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A592A-90B0-493E-7297-54AEB7EA792D}"/>
              </a:ext>
            </a:extLst>
          </p:cNvPr>
          <p:cNvSpPr txBox="1"/>
          <p:nvPr/>
        </p:nvSpPr>
        <p:spPr>
          <a:xfrm>
            <a:off x="762000" y="5440998"/>
            <a:ext cx="10736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이는 같은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연산량으로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더 큰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잡아낼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확장 비율을 가진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병렬적으로 사용해서 더 많은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담아낼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DeepLab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V1~V3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쓰이는 방법입니다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적절히 사용하고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얻어진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넣습니다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778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97180" y="1051242"/>
            <a:ext cx="1014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논문 리뷰 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https://arxiv.org/pdf/1802.02611.pdf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CDA92-547A-3929-3B46-9ED7150539E8}"/>
              </a:ext>
            </a:extLst>
          </p:cNvPr>
          <p:cNvSpPr txBox="1"/>
          <p:nvPr/>
        </p:nvSpPr>
        <p:spPr>
          <a:xfrm>
            <a:off x="594360" y="1812273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모델구조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Spatial Pyramid Pooling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3D2ED7D5-2FC0-9E02-A4C0-DAE35CE9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2" y="2296305"/>
            <a:ext cx="5557627" cy="37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EABC2-5906-BB5F-D552-8A02B780DD46}"/>
              </a:ext>
            </a:extLst>
          </p:cNvPr>
          <p:cNvSpPr txBox="1"/>
          <p:nvPr/>
        </p:nvSpPr>
        <p:spPr>
          <a:xfrm>
            <a:off x="5760719" y="2462030"/>
            <a:ext cx="6126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Spatial Pyramid Pooling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여러 가지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scale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pooling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후 나온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concatenate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합니다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이를 통해서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multi-scale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추출하는 것을 병렬로 수행하는 효과를 얻을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Convolution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바꾸어 적용한 것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 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Atrous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Spatial Pyramid Pooling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이라고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이러한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Architecture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입력 이미지의 크기와 관계없이 동일한 구조를 활용할 수 있다는 장점이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그러므로 제각기 다양한 크기와 비율을 가진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영역에 대해 적용하기에 유리합니다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21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3728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Human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5E9A6-33AC-32B3-248A-BDFD5DEC404A}"/>
              </a:ext>
            </a:extLst>
          </p:cNvPr>
          <p:cNvSpPr txBox="1"/>
          <p:nvPr/>
        </p:nvSpPr>
        <p:spPr>
          <a:xfrm>
            <a:off x="831338" y="20294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Pose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face landmark </a:t>
            </a: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랑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거의 흡사하다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28A3D2-0AA1-8EA5-27F3-24BA1485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8" y="2686050"/>
            <a:ext cx="4246122" cy="31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1A693-1708-A817-EBB9-2720A88DBB5E}"/>
              </a:ext>
            </a:extLst>
          </p:cNvPr>
          <p:cNvSpPr txBox="1"/>
          <p:nvPr/>
        </p:nvSpPr>
        <p:spPr>
          <a:xfrm>
            <a:off x="5543550" y="2686050"/>
            <a:ext cx="61264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사실 우리는 이미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pose estimation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다룬 적이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face landmark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매우 비슷하지 않나요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맞습니다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딥러닝이나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사람의 시각에서도 실제로도 매우 비슷한 애플리케이션입니다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입력과 출력이 개수만 다를 뿐 상당히 비슷하죠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난이도에서 차이가 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face landmark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물리적으로 거의 고정되어 있는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입이 얼굴보다 클 수 없는 걸 생각해 주세요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human 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다리가 상대적으로 넓은 범위와 자유도를 갖는다는 것을 고려해야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2070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478790" y="127773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DeepLab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모델 리뷰 정리 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35483-7273-9C6E-12FE-092CA45BC377}"/>
              </a:ext>
            </a:extLst>
          </p:cNvPr>
          <p:cNvSpPr txBox="1"/>
          <p:nvPr/>
        </p:nvSpPr>
        <p:spPr>
          <a:xfrm>
            <a:off x="868680" y="1772900"/>
            <a:ext cx="10767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DeepLabv3+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시맨틱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세그멘테이션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Semantic Segmentation)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위한 딥 러닝 기반 모델로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픽셀별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클래스 레이블을 예측하는 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80850-7EAB-7DE9-8135-96B687ABAC1A}"/>
              </a:ext>
            </a:extLst>
          </p:cNvPr>
          <p:cNvSpPr txBox="1"/>
          <p:nvPr/>
        </p:nvSpPr>
        <p:spPr>
          <a:xfrm>
            <a:off x="478790" y="259649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주요 특징과 아이디어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76A86-2B81-9216-2D4C-7245C25FA82F}"/>
              </a:ext>
            </a:extLst>
          </p:cNvPr>
          <p:cNvSpPr txBox="1"/>
          <p:nvPr/>
        </p:nvSpPr>
        <p:spPr>
          <a:xfrm>
            <a:off x="478790" y="3143091"/>
            <a:ext cx="113398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altLang="ko-Kore-KR" b="1" i="0" dirty="0" err="1">
                <a:solidFill>
                  <a:srgbClr val="374151"/>
                </a:solidFill>
                <a:effectLst/>
                <a:latin typeface="Söhne"/>
              </a:rPr>
              <a:t>Atrous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 Convolution (Dilated Convolution)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Atrous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Convolution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사용하여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확장하고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커널 크기의 필터를 적용하여 객체의 큰 컨텍스트를 포착합니다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멀리 떨어진 객체의 정보와 큰 객체를 효과적으로 인식할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Encoder-Decoder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구조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구성됩니다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Encoder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계층적으로 추출하는 역할을 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강력한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신경망인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ResNet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나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Xception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Decoder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인코딩된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원본 이미지의 해상도로 복구하여 정확한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세그멘테이션을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ASPP (</a:t>
            </a:r>
            <a:r>
              <a:rPr lang="en" altLang="ko-Kore-KR" b="1" i="0" dirty="0" err="1">
                <a:solidFill>
                  <a:srgbClr val="374151"/>
                </a:solidFill>
                <a:effectLst/>
                <a:latin typeface="Söhne"/>
              </a:rPr>
              <a:t>Atrous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 Spatial Pyramid Pooling)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크기의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Atrous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Convolution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필터를 사용하여 다양한 스케일의 정보를 통합하는 메커니즘입니다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크기와 크기에 무관하게 정확한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세그멘테이션을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가능케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83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73888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96F59378-306F-E4B5-828A-C282144A6979}"/>
              </a:ext>
            </a:extLst>
          </p:cNvPr>
          <p:cNvCxnSpPr>
            <a:cxnSpLocks/>
          </p:cNvCxnSpPr>
          <p:nvPr/>
        </p:nvCxnSpPr>
        <p:spPr>
          <a:xfrm>
            <a:off x="6600825" y="3909763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898560-688F-F206-E899-2DA713FC59E0}"/>
              </a:ext>
            </a:extLst>
          </p:cNvPr>
          <p:cNvSpPr txBox="1"/>
          <p:nvPr/>
        </p:nvSpPr>
        <p:spPr>
          <a:xfrm>
            <a:off x="6224065" y="2317885"/>
            <a:ext cx="60594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Segmentation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  <a:p>
            <a:pPr defTabSz="414772" latinLnBrk="0">
              <a:defRPr/>
            </a:pPr>
            <a:r>
              <a:rPr kumimoji="1" lang="ko-Kore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평가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지표 소개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55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EAD43-755C-EC38-A612-B95A0E641705}"/>
              </a:ext>
            </a:extLst>
          </p:cNvPr>
          <p:cNvSpPr txBox="1"/>
          <p:nvPr/>
        </p:nvSpPr>
        <p:spPr>
          <a:xfrm>
            <a:off x="440690" y="14029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Pixel Accuracy</a:t>
            </a:r>
          </a:p>
        </p:txBody>
      </p:sp>
      <p:pic>
        <p:nvPicPr>
          <p:cNvPr id="114690" name="Picture 2">
            <a:extLst>
              <a:ext uri="{FF2B5EF4-FFF2-40B4-BE49-F238E27FC236}">
                <a16:creationId xmlns:a16="http://schemas.microsoft.com/office/drawing/2014/main" id="{99C25D53-93F6-DF3D-7CFC-0C85AF58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" y="1919116"/>
            <a:ext cx="5483860" cy="41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04284-14B1-9EFB-EC58-520AD70E099E}"/>
              </a:ext>
            </a:extLst>
          </p:cNvPr>
          <p:cNvSpPr txBox="1"/>
          <p:nvPr/>
        </p:nvSpPr>
        <p:spPr>
          <a:xfrm>
            <a:off x="5829300" y="2685050"/>
            <a:ext cx="6126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prediction map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별로 평가하는 경우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에는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binary classification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생각해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pixel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channel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별로 평가합니다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pixel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별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image classification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문제로 평가하는 경우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에는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pixel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별로 정답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맞추었는지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여부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즉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True/False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구분합니다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예를 들어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4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x4 size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갖는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중앙의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x2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영역이 전경이고 예측 결과 중 한 칸을 놓쳤다고 가정한다면 위에서 보이는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Error Metrics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확인하면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TP+TN)/(FP+FN+TP+TN)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Accuracy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구할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3057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7311EF-AD26-521C-1A9E-107B2F96F5EC}"/>
              </a:ext>
            </a:extLst>
          </p:cNvPr>
          <p:cNvSpPr txBox="1"/>
          <p:nvPr/>
        </p:nvSpPr>
        <p:spPr>
          <a:xfrm>
            <a:off x="368072" y="10329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Mean Intersection-over-Union</a:t>
            </a:r>
          </a:p>
        </p:txBody>
      </p:sp>
      <p:pic>
        <p:nvPicPr>
          <p:cNvPr id="115714" name="Picture 2" descr="Intersection Over Union IoU in Object Detection Segmentation">
            <a:extLst>
              <a:ext uri="{FF2B5EF4-FFF2-40B4-BE49-F238E27FC236}">
                <a16:creationId xmlns:a16="http://schemas.microsoft.com/office/drawing/2014/main" id="{E75C2804-DA0C-A46F-3487-0D8B97213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"/>
          <a:stretch/>
        </p:blipFill>
        <p:spPr bwMode="auto">
          <a:xfrm>
            <a:off x="368073" y="1771570"/>
            <a:ext cx="5969768" cy="304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2FAAC-AC27-68FC-9F66-2EB6043812AE}"/>
              </a:ext>
            </a:extLst>
          </p:cNvPr>
          <p:cNvSpPr txBox="1"/>
          <p:nvPr/>
        </p:nvSpPr>
        <p:spPr>
          <a:xfrm>
            <a:off x="6469380" y="1771570"/>
            <a:ext cx="54978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IOU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 detection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모델을 평가할 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ground truth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prediction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Bbox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IOU(intersection over union)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사용합니다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이는 실제 값과 예측 값이 얼마나 겹치는 지를 따져 잘 예측했는지 성능을 평가하는 지표입니다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 일종의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region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임을 생각했을 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문제에서는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ground truth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prediction region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IoU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계산할 수 있습니다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4812A-1563-BDD8-CB1E-B24F3843DAA5}"/>
              </a:ext>
            </a:extLst>
          </p:cNvPr>
          <p:cNvSpPr txBox="1"/>
          <p:nvPr/>
        </p:nvSpPr>
        <p:spPr>
          <a:xfrm>
            <a:off x="368072" y="5187970"/>
            <a:ext cx="11039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intersection = </a:t>
            </a:r>
            <a:r>
              <a:rPr lang="en" altLang="ko-Kore-KR" dirty="0" err="1"/>
              <a:t>np.logical_and</a:t>
            </a:r>
            <a:r>
              <a:rPr lang="en" altLang="ko-Kore-KR" dirty="0"/>
              <a:t>(target, prediction) </a:t>
            </a:r>
          </a:p>
          <a:p>
            <a:r>
              <a:rPr lang="en" altLang="ko-Kore-KR" dirty="0"/>
              <a:t>union = </a:t>
            </a:r>
            <a:r>
              <a:rPr lang="en" altLang="ko-Kore-KR" dirty="0" err="1"/>
              <a:t>np.logical_or</a:t>
            </a:r>
            <a:r>
              <a:rPr lang="en" altLang="ko-Kore-KR" dirty="0"/>
              <a:t>(target, prediction) </a:t>
            </a:r>
          </a:p>
          <a:p>
            <a:r>
              <a:rPr lang="en" altLang="ko-Kore-KR" dirty="0" err="1"/>
              <a:t>iou_score</a:t>
            </a:r>
            <a:r>
              <a:rPr lang="en" altLang="ko-Kore-KR" dirty="0"/>
              <a:t> = </a:t>
            </a:r>
            <a:r>
              <a:rPr lang="en" altLang="ko-Kore-KR" dirty="0" err="1"/>
              <a:t>np.sum</a:t>
            </a:r>
            <a:r>
              <a:rPr lang="en" altLang="ko-Kore-KR" dirty="0"/>
              <a:t>(intersection) / </a:t>
            </a:r>
            <a:r>
              <a:rPr lang="en" altLang="ko-Kore-KR" dirty="0" err="1"/>
              <a:t>np.sum</a:t>
            </a:r>
            <a:r>
              <a:rPr lang="en" altLang="ko-Kore-KR" dirty="0"/>
              <a:t>(union)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52014-ABA7-D58F-90EE-EB6E29A85952}"/>
              </a:ext>
            </a:extLst>
          </p:cNvPr>
          <p:cNvSpPr txBox="1"/>
          <p:nvPr/>
        </p:nvSpPr>
        <p:spPr>
          <a:xfrm>
            <a:off x="5922551" y="5187970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IoU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별로 계산하면 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image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 classes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대한 평균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mean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IoU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점수를 얻을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이의 평균을 구하면 전체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성능을 평가할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  <a:p>
            <a:br>
              <a:rPr lang="ko-KR" altLang="en-US" dirty="0"/>
            </a:b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96331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" y="0"/>
            <a:ext cx="12178127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30E77-874C-4897-BE41-4E9ED7B27A7A}"/>
              </a:ext>
            </a:extLst>
          </p:cNvPr>
          <p:cNvSpPr/>
          <p:nvPr/>
        </p:nvSpPr>
        <p:spPr>
          <a:xfrm>
            <a:off x="0" y="0"/>
            <a:ext cx="12178128" cy="6858000"/>
          </a:xfrm>
          <a:prstGeom prst="rect">
            <a:avLst/>
          </a:prstGeom>
          <a:gradFill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8906E-6FEC-46FF-954E-2C964A805B14}"/>
              </a:ext>
            </a:extLst>
          </p:cNvPr>
          <p:cNvSpPr/>
          <p:nvPr/>
        </p:nvSpPr>
        <p:spPr>
          <a:xfrm>
            <a:off x="4394754" y="2822192"/>
            <a:ext cx="36947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829544">
              <a:defRPr/>
            </a:pPr>
            <a:r>
              <a:rPr lang="ko-KR" altLang="en-US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305E-5635-4350-9654-1623181E82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0" b="29757"/>
          <a:stretch/>
        </p:blipFill>
        <p:spPr>
          <a:xfrm>
            <a:off x="3229583" y="2308497"/>
            <a:ext cx="5314342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5E9A6-33AC-32B3-248A-BDFD5DEC404A}"/>
              </a:ext>
            </a:extLst>
          </p:cNvPr>
          <p:cNvSpPr txBox="1"/>
          <p:nvPr/>
        </p:nvSpPr>
        <p:spPr>
          <a:xfrm>
            <a:off x="831338" y="20294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Pose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face landmark </a:t>
            </a: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랑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거의 흡사하다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28A3D2-0AA1-8EA5-27F3-24BA1485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8" y="2686050"/>
            <a:ext cx="4246122" cy="31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DB5A2-D02C-A9E7-C52B-DDBDDFD041D8}"/>
              </a:ext>
            </a:extLst>
          </p:cNvPr>
          <p:cNvSpPr txBox="1"/>
          <p:nvPr/>
        </p:nvSpPr>
        <p:spPr>
          <a:xfrm>
            <a:off x="5231131" y="3152716"/>
            <a:ext cx="686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자유도가 높다는 것은 데이터 분포를 특정하기 어렵다고 표현할 수 있을 것 같습니다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 분포를 학습하기 어렵다면 당연히 학습에 더 많은 데이터가 필요하고 더 복잡한 모델을 사용해야 한다는 것을 의미합니다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따라서 상당히 많은 사전 작업이 요구되고 사용하려는 애플리케이션에 따라 접근 방법도 달라집니다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088B4-8A09-02BF-4169-BFC70424D200}"/>
              </a:ext>
            </a:extLst>
          </p:cNvPr>
          <p:cNvSpPr txBox="1"/>
          <p:nvPr/>
        </p:nvSpPr>
        <p:spPr>
          <a:xfrm>
            <a:off x="457200" y="13728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Human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</p:spTree>
    <p:extLst>
      <p:ext uri="{BB962C8B-B14F-4D97-AF65-F5344CB8AC3E}">
        <p14:creationId xmlns:p14="http://schemas.microsoft.com/office/powerpoint/2010/main" val="192158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pic>
        <p:nvPicPr>
          <p:cNvPr id="11266" name="Picture 2" descr="Human Activity Recognition for Fitness &amp; Therapy App – InData Labs">
            <a:extLst>
              <a:ext uri="{FF2B5EF4-FFF2-40B4-BE49-F238E27FC236}">
                <a16:creationId xmlns:a16="http://schemas.microsoft.com/office/drawing/2014/main" id="{B15CF594-2C62-24C6-865E-6BB8FAB3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10" y="2350538"/>
            <a:ext cx="3791743" cy="24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uman Activity Recognition for Fitness &amp; Therapy App – InData Labs">
            <a:extLst>
              <a:ext uri="{FF2B5EF4-FFF2-40B4-BE49-F238E27FC236}">
                <a16:creationId xmlns:a16="http://schemas.microsoft.com/office/drawing/2014/main" id="{283B82FA-E670-136D-80C7-1627EFFE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32" y="2350538"/>
            <a:ext cx="3791743" cy="24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F46005-F4E5-5A6E-638A-47909850DA3B}"/>
              </a:ext>
            </a:extLst>
          </p:cNvPr>
          <p:cNvSpPr/>
          <p:nvPr/>
        </p:nvSpPr>
        <p:spPr>
          <a:xfrm>
            <a:off x="2271911" y="2350538"/>
            <a:ext cx="2543880" cy="2276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192931-17B2-E8BA-536F-C6905F8247BF}"/>
              </a:ext>
            </a:extLst>
          </p:cNvPr>
          <p:cNvSpPr/>
          <p:nvPr/>
        </p:nvSpPr>
        <p:spPr>
          <a:xfrm>
            <a:off x="7100644" y="2350538"/>
            <a:ext cx="2543880" cy="2276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790D7-ADA9-52FC-BDCA-22824FE7C3EC}"/>
              </a:ext>
            </a:extLst>
          </p:cNvPr>
          <p:cNvSpPr txBox="1"/>
          <p:nvPr/>
        </p:nvSpPr>
        <p:spPr>
          <a:xfrm>
            <a:off x="975360" y="17429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학습은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가지 방식이 존재합니다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CD5B3-72A4-2521-EDF1-EBADBAF0DA7C}"/>
              </a:ext>
            </a:extLst>
          </p:cNvPr>
          <p:cNvSpPr txBox="1"/>
          <p:nvPr/>
        </p:nvSpPr>
        <p:spPr>
          <a:xfrm>
            <a:off x="2611689" y="4787856"/>
            <a:ext cx="177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Top-down </a:t>
            </a:r>
            <a:r>
              <a:rPr kumimoji="1" lang="ko-Kore-KR" altLang="en-US" dirty="0"/>
              <a:t>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9EF0B-6BF7-D10D-30E2-D98C7F0C5B61}"/>
              </a:ext>
            </a:extLst>
          </p:cNvPr>
          <p:cNvSpPr txBox="1"/>
          <p:nvPr/>
        </p:nvSpPr>
        <p:spPr>
          <a:xfrm>
            <a:off x="7366355" y="4812974"/>
            <a:ext cx="18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Bottom-up </a:t>
            </a:r>
            <a:r>
              <a:rPr kumimoji="1" lang="ko-Kore-KR" altLang="en-US" dirty="0"/>
              <a:t>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0D0DC-8DF9-A6FD-CB48-526211257502}"/>
              </a:ext>
            </a:extLst>
          </p:cNvPr>
          <p:cNvSpPr txBox="1"/>
          <p:nvPr/>
        </p:nvSpPr>
        <p:spPr>
          <a:xfrm>
            <a:off x="1224010" y="5321216"/>
            <a:ext cx="4592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Keypoint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정확도가</a:t>
            </a:r>
            <a:r>
              <a:rPr kumimoji="1" lang="ko-KR" altLang="en-US" dirty="0"/>
              <a:t> 높음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Detection </a:t>
            </a:r>
            <a:r>
              <a:rPr kumimoji="1" lang="ko-KR" altLang="en-US" dirty="0"/>
              <a:t>의존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이미지에 사람이 많이 존재 하면 느림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대표적인</a:t>
            </a:r>
            <a:r>
              <a:rPr kumimoji="1" lang="ko-KR" altLang="en-US" dirty="0"/>
              <a:t> 모델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HRNet</a:t>
            </a:r>
            <a:r>
              <a:rPr kumimoji="1" lang="en-US" altLang="ko-KR" dirty="0"/>
              <a:t>, CPN, Hourglass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05F35-9301-9E81-60B4-AB98E31B5ADF}"/>
              </a:ext>
            </a:extLst>
          </p:cNvPr>
          <p:cNvSpPr txBox="1"/>
          <p:nvPr/>
        </p:nvSpPr>
        <p:spPr>
          <a:xfrm>
            <a:off x="6375132" y="5281762"/>
            <a:ext cx="4456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정확도가 낮음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No detector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 person </a:t>
            </a:r>
            <a:r>
              <a:rPr kumimoji="1" lang="ko-Kore-KR" altLang="en-US" dirty="0"/>
              <a:t>환경에서</a:t>
            </a:r>
            <a:r>
              <a:rPr kumimoji="1" lang="ko-KR" altLang="en-US" dirty="0"/>
              <a:t> 고속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대표적인</a:t>
            </a:r>
            <a:r>
              <a:rPr kumimoji="1" lang="ko-KR" altLang="en-US" dirty="0"/>
              <a:t> 모델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Openpose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Alphapose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909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790D7-ADA9-52FC-BDCA-22824FE7C3EC}"/>
              </a:ext>
            </a:extLst>
          </p:cNvPr>
          <p:cNvSpPr txBox="1"/>
          <p:nvPr/>
        </p:nvSpPr>
        <p:spPr>
          <a:xfrm>
            <a:off x="598170" y="17429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학습은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가지 방식이 존재합니다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22B2D-7C6D-F7AA-2040-B75CD3670F33}"/>
              </a:ext>
            </a:extLst>
          </p:cNvPr>
          <p:cNvSpPr txBox="1"/>
          <p:nvPr/>
        </p:nvSpPr>
        <p:spPr>
          <a:xfrm>
            <a:off x="868680" y="2444542"/>
            <a:ext cx="10195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Top-down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모든 사람의 정확한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찾기 위해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 detection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을 사용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crop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이미지 내에서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찾아내는 방법으로 표현합니다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detector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선행되어야 하고 모든 사람마다 알고리즘을 적용해야 하기 때문에 사람이 많이 등장할 때는 느리다는 단점이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C63A7-2D74-4735-F7BD-EABF56F36A6A}"/>
              </a:ext>
            </a:extLst>
          </p:cNvPr>
          <p:cNvSpPr txBox="1"/>
          <p:nvPr/>
        </p:nvSpPr>
        <p:spPr>
          <a:xfrm>
            <a:off x="868680" y="4325566"/>
            <a:ext cx="10847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Bottom-up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detector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없고 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먼저 검출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예를 들어 손목에 해당하는 모든 점들을 검출합니다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사람에 해당하는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clustering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detector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없기 때문에 다수의 사람이 영상에 등장하더라도 속도 저하가 크지 않습니다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반면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top down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방식에 비해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검출 범위가 넓어 성능이 떨어진다는 단점이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53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F6805-EE88-6617-E4BB-99322FD8A1E1}"/>
              </a:ext>
            </a:extLst>
          </p:cNvPr>
          <p:cNvSpPr txBox="1"/>
          <p:nvPr/>
        </p:nvSpPr>
        <p:spPr>
          <a:xfrm>
            <a:off x="800100" y="1632436"/>
            <a:ext cx="10847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자유도가 높은 사람의 동작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human pose estimation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localization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문제를 푼다는 점에서 비슷합니다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손목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팔꿈치 등의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joint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정보는 얼굴의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보다 훨씬 다양한 위치와 변화를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52EFAE-2C55-2C8F-A7BD-F4224004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90" y="2674620"/>
            <a:ext cx="3504820" cy="39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1D6CA-9EB1-8A8B-1137-2DDD7BDAB4AB}"/>
              </a:ext>
            </a:extLst>
          </p:cNvPr>
          <p:cNvSpPr txBox="1"/>
          <p:nvPr/>
        </p:nvSpPr>
        <p:spPr>
          <a:xfrm>
            <a:off x="4823460" y="2828835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이미지에서 볼 수 있듯이 손이 얼굴을 가리는 행위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모든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영상에 담기지 않는 등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invisible , occlusions, clothing, lighting change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face landmark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더 어려운 환경을 만들어 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8740-06B7-4A32-E405-EDC359FD62EF}"/>
              </a:ext>
            </a:extLst>
          </p:cNvPr>
          <p:cNvSpPr txBox="1"/>
          <p:nvPr/>
        </p:nvSpPr>
        <p:spPr>
          <a:xfrm>
            <a:off x="4823460" y="4571484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참고</a:t>
            </a:r>
            <a:r>
              <a:rPr kumimoji="1" lang="ko-KR" altLang="en-US" dirty="0"/>
              <a:t> </a:t>
            </a:r>
            <a:r>
              <a:rPr kumimoji="1" lang="en" altLang="ko-Kore-KR" dirty="0">
                <a:hlinkClick r:id="rId3"/>
              </a:rPr>
              <a:t>https://github.com/Team-Neighborhood/Kalman-Filter-Image</a:t>
            </a:r>
            <a:endParaRPr kumimoji="1" lang="en" altLang="ko-Kore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43C22-A7AA-3D7D-F62E-FDCCC9B6BB48}"/>
              </a:ext>
            </a:extLst>
          </p:cNvPr>
          <p:cNvSpPr txBox="1"/>
          <p:nvPr/>
        </p:nvSpPr>
        <p:spPr>
          <a:xfrm>
            <a:off x="4823460" y="522556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이미지 개체 추적을 위한 기본 칼만 필터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노이즈 제거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r>
              <a:rPr lang="ko-KR" altLang="en-US" dirty="0">
                <a:solidFill>
                  <a:srgbClr val="1F2328"/>
                </a:solidFill>
                <a:latin typeface="-apple-system"/>
              </a:rPr>
              <a:t> 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9755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89A2705-86DA-2F7F-9D44-30175A91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1" y="3019451"/>
            <a:ext cx="5020119" cy="22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7A644-0FAF-E4E3-572A-FE808217D1D1}"/>
              </a:ext>
            </a:extLst>
          </p:cNvPr>
          <p:cNvSpPr txBox="1"/>
          <p:nvPr/>
        </p:nvSpPr>
        <p:spPr>
          <a:xfrm>
            <a:off x="617220" y="1573221"/>
            <a:ext cx="11109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딥러닝 기반 방법이 적용되기 전에는 다양한 사전 지식이 사용되었습니다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가장 기본이 되는 아이디어는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인체는 변형 가능 부분으로 나누어져 있고 각 부분끼리 연결성을 가지고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."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것입니다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851C9-79E7-24D2-2EA0-7C38449D5D1F}"/>
              </a:ext>
            </a:extLst>
          </p:cNvPr>
          <p:cNvSpPr txBox="1"/>
          <p:nvPr/>
        </p:nvSpPr>
        <p:spPr>
          <a:xfrm>
            <a:off x="5448300" y="2601910"/>
            <a:ext cx="64731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그림에서 보이는 것처럼 손은 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팔은 몸과 연결되어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손이 다리 옆에 있을 확률이 팔 옆에 있을 확률보다 훨씬 작을 것입니다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이런 제약 조건을 그림에 보이는 스프링으로 표현했습니다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환경에서 생각하면 정말 좋은 방법입니다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우리가 다루는 데이터는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데이터이기 때문에 촬영 각도에 따라 충분히 팔이 다리 옆에서 관찰될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문제를 해결하기 위해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Deformable part models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방법에서는 각 부분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part)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들의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complex joint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relationshiop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mixture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표현하는 방법을 이용했지만 성능은 사람들의 기대에 미치지 못했습니다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D354D-A4CB-A53B-991E-4603D966D7AD}"/>
              </a:ext>
            </a:extLst>
          </p:cNvPr>
          <p:cNvSpPr txBox="1"/>
          <p:nvPr/>
        </p:nvSpPr>
        <p:spPr>
          <a:xfrm>
            <a:off x="617220" y="6343438"/>
            <a:ext cx="8149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참고</a:t>
            </a:r>
            <a:r>
              <a:rPr lang="ko-KR" altLang="en-US" dirty="0"/>
              <a:t> 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3"/>
              </a:rPr>
              <a:t>https://www.cs.cmu.edu/~deva/papers/pose_pami.pdf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860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765810" y="1645920"/>
            <a:ext cx="19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등장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80385-C3C4-43F3-BC93-955E94A53E15}"/>
              </a:ext>
            </a:extLst>
          </p:cNvPr>
          <p:cNvSpPr txBox="1"/>
          <p:nvPr/>
        </p:nvSpPr>
        <p:spPr>
          <a:xfrm>
            <a:off x="971550" y="2170271"/>
            <a:ext cx="10767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딥러닝 이전의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전통직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pose estimation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모델은 분명한 한계가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deformable parts model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논문에서 언급했듯이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graphical tree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같은 이미지에 두 번 연산을 하는 등 연산 효율이 떨어지는 점과 그에 비해서도 부족한 성능이 문제점으로 인식되어 왔습니다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756D5-B629-8B26-78A3-977E4F4499FA}"/>
              </a:ext>
            </a:extLst>
          </p:cNvPr>
          <p:cNvSpPr txBox="1"/>
          <p:nvPr/>
        </p:nvSpPr>
        <p:spPr>
          <a:xfrm>
            <a:off x="971550" y="3252995"/>
            <a:ext cx="10481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AlexNet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다양한 분야에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적용되면서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pose estimation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분야에도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이용한 방법이 나타나기 시작했습니다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Toshev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and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Szegedy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처음으로 딥러닝 기반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localization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모델을 제안했습니다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F4DB5AF-7F13-AB68-047F-5AA3CBC2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39" y="4058720"/>
            <a:ext cx="3787642" cy="268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DF1EC-9221-3642-BA7E-4F7A1C4B88EA}"/>
              </a:ext>
            </a:extLst>
          </p:cNvPr>
          <p:cNvSpPr txBox="1"/>
          <p:nvPr/>
        </p:nvSpPr>
        <p:spPr>
          <a:xfrm>
            <a:off x="5612130" y="4850249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논문</a:t>
            </a:r>
            <a:r>
              <a:rPr lang="ko-KR" altLang="en-US" dirty="0"/>
              <a:t> 링크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3"/>
              </a:rPr>
              <a:t>https://arxiv.org/pdf/1312.4659.pdf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45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765810" y="1645920"/>
            <a:ext cx="19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등장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302EE0D-FC20-EF84-7274-7E781428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2250460"/>
            <a:ext cx="6502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F772E-62A9-FC65-334E-FC0DCD01EA5A}"/>
              </a:ext>
            </a:extLst>
          </p:cNvPr>
          <p:cNvSpPr txBox="1"/>
          <p:nvPr/>
        </p:nvSpPr>
        <p:spPr>
          <a:xfrm>
            <a:off x="748665" y="5139968"/>
            <a:ext cx="10694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기술로는 풀기 어려웠던 동작의 다양성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invisible joint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문제를 언급하며 딥러닝 기반 추론 방법이 해결책이 될 수 있다는 것을 증명 해냈습니다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860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91490" y="105629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777240" y="1731645"/>
            <a:ext cx="296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주요 아이디어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1151-4DCA-223F-825F-BF97132088E5}"/>
              </a:ext>
            </a:extLst>
          </p:cNvPr>
          <p:cNvSpPr txBox="1"/>
          <p:nvPr/>
        </p:nvSpPr>
        <p:spPr>
          <a:xfrm>
            <a:off x="872490" y="2421910"/>
            <a:ext cx="104470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딥 러닝 아키텍처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DeepPose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인간의 관절 위치를 추정하기 위해 딥 러닝 기술을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Convolutional Neural Network (CNN)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기반으로 한 신경망 구조를 사용하여 이미지에서 키포인트를 감지합니다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데이터셋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키포인트 검출을 위해 라벨이 지정된 대규모의 사람 자세 데이터셋이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DeepPose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연구에서는 자체적으로 구축한 데이터셋을 사용하거나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기존의 사람 자세 데이터셋을 활용합니다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학습과 훈련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 러닝 모델을 이용하여 데이터셋을 학습시켜 자세 추정을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위해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뉴럴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네트워크의 가중치를 데이터를 통해 업데이트하고 최적화하는 과정을 거칩니다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자세 추정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학습된 딥 러닝 모델을 사용하여 이미지나 비디오에서 인간의 관절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키포인트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위치를 감지합니다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사람의 자세를 추정할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74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73888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96F59378-306F-E4B5-828A-C282144A6979}"/>
              </a:ext>
            </a:extLst>
          </p:cNvPr>
          <p:cNvCxnSpPr>
            <a:cxnSpLocks/>
          </p:cNvCxnSpPr>
          <p:nvPr/>
        </p:nvCxnSpPr>
        <p:spPr>
          <a:xfrm>
            <a:off x="6600825" y="3909763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898560-688F-F206-E899-2DA713FC59E0}"/>
              </a:ext>
            </a:extLst>
          </p:cNvPr>
          <p:cNvSpPr txBox="1"/>
          <p:nvPr/>
        </p:nvSpPr>
        <p:spPr>
          <a:xfrm>
            <a:off x="6096000" y="3044279"/>
            <a:ext cx="6059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Keypoint</a:t>
            </a: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Detection </a:t>
            </a:r>
          </a:p>
        </p:txBody>
      </p:sp>
    </p:spTree>
    <p:extLst>
      <p:ext uri="{BB962C8B-B14F-4D97-AF65-F5344CB8AC3E}">
        <p14:creationId xmlns:p14="http://schemas.microsoft.com/office/powerpoint/2010/main" val="401958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57200" y="10413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765810" y="1645920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성능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14A20-6B53-F9C8-3E59-66A41E84EE07}"/>
              </a:ext>
            </a:extLst>
          </p:cNvPr>
          <p:cNvSpPr txBox="1"/>
          <p:nvPr/>
        </p:nvSpPr>
        <p:spPr>
          <a:xfrm>
            <a:off x="1348740" y="2121961"/>
            <a:ext cx="979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매우 혁신적인 시도였던 것에 비해 사실 성능이 압도적으로 높았던 것은 아닙니다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FD85F18-B1AA-B7DF-62E7-0ACD318D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" y="2598003"/>
            <a:ext cx="5777230" cy="424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5CADD-C43E-B4EA-BC81-F036D3CF08DF}"/>
              </a:ext>
            </a:extLst>
          </p:cNvPr>
          <p:cNvSpPr txBox="1"/>
          <p:nvPr/>
        </p:nvSpPr>
        <p:spPr>
          <a:xfrm>
            <a:off x="6381750" y="3034736"/>
            <a:ext cx="52539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표에서 볼 수 있듯이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전반적으로 높은 성능을 나타내고 있긴 하지만 기존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Tree based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Wang et al.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방법에 비해 비약적으로 성능을 상승시켰다고 말하기는 어렵습니다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기여는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SOTA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에 가까운 성능을 내면서도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딥러닝을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적용한 첫 번째 사례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라고 할 수 있겠습니다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6D69FF-4745-E2DC-DFB3-5710EBABF71B}"/>
              </a:ext>
            </a:extLst>
          </p:cNvPr>
          <p:cNvSpPr/>
          <p:nvPr/>
        </p:nvSpPr>
        <p:spPr>
          <a:xfrm>
            <a:off x="469266" y="2726501"/>
            <a:ext cx="5777230" cy="1331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1372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00050" y="13003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537210" y="1988820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한계 소개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9079-DB36-1F7F-DB88-18F787CE1614}"/>
              </a:ext>
            </a:extLst>
          </p:cNvPr>
          <p:cNvSpPr txBox="1"/>
          <p:nvPr/>
        </p:nvSpPr>
        <p:spPr>
          <a:xfrm>
            <a:off x="628650" y="2677299"/>
            <a:ext cx="107327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복잡성과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연산량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DeepPose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같은 딥 러닝 기반의 자세 추정 모델은 대규모의 신경망을 사용하므로 모델 자체가 상당히 복잡하고 많은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필요로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실시간 자세 추정에 제약이 생길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데이터 양의 요구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 러닝 모델은 대량의 데이터셋으로 훈련되어야 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사람의 자세 추정을 위해서는 다양한 자세와 환경에 대한 데이터가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 수집과 라벨링에 대한 비용과 시간이 많이 소요될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자세의 다양성과 일반성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사람들의 자세는 매우 다양하며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상황에 따라 크게 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DeepPose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훈련 데이터셋에 노출된 자세를 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추정하는데는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능숙하지만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훈련 데이터셋에 없던 자세나 변형된 자세에 대해서는 제대로 작동하지 않을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28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54330" y="169351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628650" y="2366010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한계 소개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E9D1A-74C1-C6A9-44E9-A06FB0C9DB0F}"/>
              </a:ext>
            </a:extLst>
          </p:cNvPr>
          <p:cNvSpPr txBox="1"/>
          <p:nvPr/>
        </p:nvSpPr>
        <p:spPr>
          <a:xfrm>
            <a:off x="925830" y="2972336"/>
            <a:ext cx="106184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정확성과 신뢰성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 러닝 모델의 성능은 데이터 품질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구조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등에 영향을 받습니다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부정확한 키포인트를 예측할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자세 추정 결과의 신뢰성에 문제가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데이터 바이어스와 편향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훈련 데이터셋의 편향이나 데이터의 불균형으로 인해 모델이 특정 자세를 잘 처리하지 못할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특정 인종이나 체형에 대한 키포인트 추정이 덜 정확할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실시간 처리의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실시간 환경에서 자세 추정은 빠른 처리가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 러닝 모델의 복잡성과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연산량으로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인해 실시간 처리에 어려움을 겪을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02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104200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571500" y="1714500"/>
            <a:ext cx="668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Efficient Object Localization Using Convolutional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AF416-E56F-A57D-7F56-28EA9F8534E4}"/>
              </a:ext>
            </a:extLst>
          </p:cNvPr>
          <p:cNvSpPr txBox="1"/>
          <p:nvPr/>
        </p:nvSpPr>
        <p:spPr>
          <a:xfrm>
            <a:off x="752475" y="2227421"/>
            <a:ext cx="10572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딥러닝을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사용했는데 왜 성능이 비약적으로 상승하지 않았을까요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 논문이 해결책을 제시하고 있다고 생각합니다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37D34-78E2-E0AB-02A0-1D39C1A34BEA}"/>
              </a:ext>
            </a:extLst>
          </p:cNvPr>
          <p:cNvSpPr txBox="1"/>
          <p:nvPr/>
        </p:nvSpPr>
        <p:spPr>
          <a:xfrm>
            <a:off x="571500" y="3017341"/>
            <a:ext cx="9749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Tompson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제안한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Efficient object localization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방법을 간단하게 소개해 드리려고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DCB93DA-CE5A-C542-D7E6-50F19710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672423"/>
            <a:ext cx="5895340" cy="28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5B293-4BD4-20CD-523E-B32ED879B424}"/>
              </a:ext>
            </a:extLst>
          </p:cNvPr>
          <p:cNvSpPr txBox="1"/>
          <p:nvPr/>
        </p:nvSpPr>
        <p:spPr>
          <a:xfrm>
            <a:off x="6647815" y="3984249"/>
            <a:ext cx="52006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Efficient object localization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컴퓨터 비전 분야에서 객체 인식과 검출을 빠르고 효율적으로 수행하기 위한 기술을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기술은 딥 러닝 모델의 속도와 정확성을 향상시켜 실시간 환경에서 객체를 효과적으로 탐지하는데 중점을 둡니다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.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6393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00050" y="139874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00B3C-3E02-1338-DFED-10714BBBD93F}"/>
              </a:ext>
            </a:extLst>
          </p:cNvPr>
          <p:cNvSpPr txBox="1"/>
          <p:nvPr/>
        </p:nvSpPr>
        <p:spPr>
          <a:xfrm>
            <a:off x="674370" y="2049383"/>
            <a:ext cx="668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Efficient Object Localization Using Convolutional Network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68B02A3-A8B4-2C21-52D3-52FB9132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700020"/>
            <a:ext cx="9017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5457A-DCAF-0481-7B79-E81B2FC255D4}"/>
              </a:ext>
            </a:extLst>
          </p:cNvPr>
          <p:cNvSpPr txBox="1"/>
          <p:nvPr/>
        </p:nvSpPr>
        <p:spPr>
          <a:xfrm>
            <a:off x="1017270" y="4671298"/>
            <a:ext cx="1037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논문에서는 제안했던 모델도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깊어졌지만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가장 중요한 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위치를 직접 예측하기보다 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가 존재할 확률 분포를 학습하게 하자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점입니다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090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22910" y="11742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5DD97-30D6-3A9F-BC07-485FA30B3B66}"/>
              </a:ext>
            </a:extLst>
          </p:cNvPr>
          <p:cNvSpPr txBox="1"/>
          <p:nvPr/>
        </p:nvSpPr>
        <p:spPr>
          <a:xfrm>
            <a:off x="960120" y="1694476"/>
            <a:ext cx="9864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human pose (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 사람이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labeling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할 수밖에 없는데 사람이 항상 같은 위치의 점을 찍을 수 있을까요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r>
              <a:rPr lang="ko-Kore-KR" altLang="en-US" dirty="0">
                <a:solidFill>
                  <a:srgbClr val="212529"/>
                </a:solidFill>
                <a:latin typeface="-apple-system"/>
              </a:rPr>
              <a:t>아니요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!!!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귀 눈 어깨 등 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Keypoint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자체는 잘 찍혀 있는데 어색한 경우가 많습니다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12D85-DB1E-E4B4-711E-023CD3366248}"/>
              </a:ext>
            </a:extLst>
          </p:cNvPr>
          <p:cNvSpPr txBox="1"/>
          <p:nvPr/>
        </p:nvSpPr>
        <p:spPr>
          <a:xfrm>
            <a:off x="4183380" y="3409198"/>
            <a:ext cx="7658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Kalman filter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라고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적힌 동영상에 비해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Orig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measured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점이 굉장히 떨리고 있다는 사실을 알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항상 같은 위치라고 생각하면서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선택하지만 사실 매 사진마다 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픽셀씩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차이가 생기고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눈을 찍고 싶다면 눈을 중심으로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분포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에러가 더해져서 저장되는 것이죠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3AE928A-C69B-5B13-F292-ACAA7EBC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" y="3045739"/>
            <a:ext cx="3120390" cy="35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1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22910" y="11742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2BD3D-8F5B-A7B6-CED8-21E9435F9361}"/>
              </a:ext>
            </a:extLst>
          </p:cNvPr>
          <p:cNvSpPr txBox="1"/>
          <p:nvPr/>
        </p:nvSpPr>
        <p:spPr>
          <a:xfrm>
            <a:off x="914400" y="1780312"/>
            <a:ext cx="10492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자연상태에서 일어나는 확률 분포는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가우시안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분포일 가능성이 큽니다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Tompson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이런 점에 착안하여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label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x,y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좌표에서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x,y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중심으로 하는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변환했습니다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딥러닝 모델은 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학습하게 되는 것이죠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가 존재할 확률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"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을 학습하게 된 이후로 성능이 비약적으로 향상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되는 모습을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F3CBD26-5588-5713-F85A-3F10C5F4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" y="3096260"/>
            <a:ext cx="61722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84876-2989-8FAC-F326-CFCCE8075FF9}"/>
              </a:ext>
            </a:extLst>
          </p:cNvPr>
          <p:cNvSpPr txBox="1"/>
          <p:nvPr/>
        </p:nvSpPr>
        <p:spPr>
          <a:xfrm>
            <a:off x="5494020" y="3301841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Toshev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제안한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비해 무려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배가 넘는 수치를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머리의 경우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0.9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넘는 높은 성능을 드디어 가지게 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dirty="0"/>
            </a:b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7846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22910" y="11742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6AC86-E409-54A9-AE41-26BA0A458134}"/>
              </a:ext>
            </a:extLst>
          </p:cNvPr>
          <p:cNvSpPr txBox="1"/>
          <p:nvPr/>
        </p:nvSpPr>
        <p:spPr>
          <a:xfrm>
            <a:off x="889635" y="5683790"/>
            <a:ext cx="10412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MPII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2014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년에 나온 데이터입니다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FLIC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데이터가 머리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팔꿈치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손목 수준의 적은 개수의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가지고 있었지만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MPII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몸의 각 관절 부위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16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갖습니다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 </a:t>
            </a:r>
            <a:endParaRPr lang="ko-Kore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8020C2-1D7C-0C9B-2458-37D5F158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68" y="1842196"/>
            <a:ext cx="8535264" cy="35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4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22910" y="11742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5B01E-73C3-C17B-B83A-FB18D7BB258B}"/>
              </a:ext>
            </a:extLst>
          </p:cNvPr>
          <p:cNvSpPr txBox="1"/>
          <p:nvPr/>
        </p:nvSpPr>
        <p:spPr>
          <a:xfrm>
            <a:off x="1028700" y="1852910"/>
            <a:ext cx="1019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Tompson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제안한 방법은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학습뿐만이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아닙니다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모델에서도 개선을 이뤘는데도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방법이 있는지 논문에서 확인해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보시길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바랍니다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47383-2CEF-9B8E-ED9D-91A3A7C704DA}"/>
              </a:ext>
            </a:extLst>
          </p:cNvPr>
          <p:cNvSpPr txBox="1"/>
          <p:nvPr/>
        </p:nvSpPr>
        <p:spPr>
          <a:xfrm>
            <a:off x="1268730" y="2623943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https://arxiv.org/pdf/1411.4280.pdf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ECE29B3-CF66-5C19-672B-5427EE65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9" y="3270274"/>
            <a:ext cx="6883289" cy="28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F6427-B378-C8E3-B632-F593E6C38E6E}"/>
              </a:ext>
            </a:extLst>
          </p:cNvPr>
          <p:cNvSpPr txBox="1"/>
          <p:nvPr/>
        </p:nvSpPr>
        <p:spPr>
          <a:xfrm>
            <a:off x="6126480" y="2499241"/>
            <a:ext cx="58356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Tompson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제안한 모델은 크게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coarse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fine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나뉘죠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둘 간에는 어떤 관계가 있을까요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우선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coarse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input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바로 다음에 위치해 있기 때문에 여기에서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x32 heatmap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대략적으로 추출해 낼 거 같군요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다음으로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 resolution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입력을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coarse heatmap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crop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뒤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fine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refinement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수행합니다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39B7D-B9F2-18BF-766C-B0CA00E26D1B}"/>
              </a:ext>
            </a:extLst>
          </p:cNvPr>
          <p:cNvSpPr txBox="1"/>
          <p:nvPr/>
        </p:nvSpPr>
        <p:spPr>
          <a:xfrm>
            <a:off x="7202751" y="4765238"/>
            <a:ext cx="4615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coarse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fine model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간에는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공유합니다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모델에 속할 뿐만 아니라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목적또한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같기 때문에 빠른 학습이 가능하고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저장공간을 효율적으로 사용할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161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422910" y="11742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937260" y="17271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Convolutional Pose Machines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93B00-42C9-AF4A-B2C6-A60429F5C737}"/>
              </a:ext>
            </a:extLst>
          </p:cNvPr>
          <p:cNvSpPr txBox="1"/>
          <p:nvPr/>
        </p:nvSpPr>
        <p:spPr>
          <a:xfrm>
            <a:off x="1211580" y="2228671"/>
            <a:ext cx="1040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CVPR 2016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발표된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completely differentiable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multi-stage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구조를 제안했습니다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 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방법들은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에서부터 지속적으로 사용되어 왔었습니다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crop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연산 등 비연속적인 미분 불가능한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단위로 나뉘어져 있었기 때문에 학습 과정을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여러번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반복하는 비효율적인 방법을 사용해 왔습니다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80F58-185E-7F46-3F35-3366F0518C85}"/>
              </a:ext>
            </a:extLst>
          </p:cNvPr>
          <p:cNvSpPr txBox="1"/>
          <p:nvPr/>
        </p:nvSpPr>
        <p:spPr>
          <a:xfrm>
            <a:off x="1040130" y="365009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https://arxiv.org/pdf/1602.00134.pdf</a:t>
            </a:r>
            <a:endParaRPr lang="en-US" altLang="ko-Kore-KR" dirty="0"/>
          </a:p>
        </p:txBody>
      </p:sp>
      <p:pic>
        <p:nvPicPr>
          <p:cNvPr id="28674" name="Picture 2" descr="Review: CPM — Convolutional Pose Machines (Human Pose Estimation) | by  Sik-Ho Tsang | Medium">
            <a:extLst>
              <a:ext uri="{FF2B5EF4-FFF2-40B4-BE49-F238E27FC236}">
                <a16:creationId xmlns:a16="http://schemas.microsoft.com/office/drawing/2014/main" id="{9ADDEF3E-260B-1B68-6FDB-E07EA0C1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45" y="4143720"/>
            <a:ext cx="7941310" cy="257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6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6917E-9C6E-BCB5-6E33-4E0E0CCF2C56}"/>
              </a:ext>
            </a:extLst>
          </p:cNvPr>
          <p:cNvSpPr txBox="1"/>
          <p:nvPr/>
        </p:nvSpPr>
        <p:spPr>
          <a:xfrm>
            <a:off x="754380" y="2184380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Human pose estimation(HPE)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크게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나누어집니다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AC8A0-3267-7D41-7AF3-97AD3A6F8A4C}"/>
              </a:ext>
            </a:extLst>
          </p:cNvPr>
          <p:cNvSpPr txBox="1"/>
          <p:nvPr/>
        </p:nvSpPr>
        <p:spPr>
          <a:xfrm>
            <a:off x="754380" y="2767310"/>
            <a:ext cx="1075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2D HPE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x, y) 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 좌표들을 찾아내고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3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HPE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x, y, z) 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 좌표들을 찾아내는 기술입니다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그런데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 이미지에서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 이미지를 복원하는 일은 굉장히 어려운 일입니다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왜 그럴까요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카메라 행렬에서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 y z] real world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좌표가 이미지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 v]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좌표계로 표현될 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z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거리 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정보가 소실되기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8F0CF-475C-558C-AD39-5BE6F37CD239}"/>
              </a:ext>
            </a:extLst>
          </p:cNvPr>
          <p:cNvSpPr txBox="1"/>
          <p:nvPr/>
        </p:nvSpPr>
        <p:spPr>
          <a:xfrm>
            <a:off x="525780" y="4627721"/>
            <a:ext cx="11304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굉장히 어렵긴 하지만 사람의 몸은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환경에서 제약이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실세계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좌표계에서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발은 바닥에 있으면서 무릎은 머리 위로 갈 수 없듯이 말이죠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그래서 이런 제약 조건을 이용해서 어느 정도 문제를 해결할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F4A6C-8E17-1F29-E51E-0F4D6185DC68}"/>
              </a:ext>
            </a:extLst>
          </p:cNvPr>
          <p:cNvSpPr txBox="1"/>
          <p:nvPr/>
        </p:nvSpPr>
        <p:spPr>
          <a:xfrm>
            <a:off x="525780" y="16014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Human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</p:spTree>
    <p:extLst>
      <p:ext uri="{BB962C8B-B14F-4D97-AF65-F5344CB8AC3E}">
        <p14:creationId xmlns:p14="http://schemas.microsoft.com/office/powerpoint/2010/main" val="1691459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88620" y="150568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902970" y="205865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Convolutional Pose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9649-E75F-E909-7A1E-E22E05AF2767}"/>
              </a:ext>
            </a:extLst>
          </p:cNvPr>
          <p:cNvSpPr txBox="1"/>
          <p:nvPr/>
        </p:nvSpPr>
        <p:spPr>
          <a:xfrm>
            <a:off x="628650" y="261162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end-to-end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학습할 수 있는 모델을 제안합니다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F5823EF-ED0F-CAEB-A2D8-02006528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3267460"/>
            <a:ext cx="567309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D56C8-6136-2A18-7804-954CB672658B}"/>
              </a:ext>
            </a:extLst>
          </p:cNvPr>
          <p:cNvSpPr txBox="1"/>
          <p:nvPr/>
        </p:nvSpPr>
        <p:spPr>
          <a:xfrm>
            <a:off x="6295390" y="3320995"/>
            <a:ext cx="57835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image feature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계산하는 역할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예측하는 역할을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g2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모두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출력하게 만들어서 재사용이 가능한 부분은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weight sharing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할 수 있도록 세부 모델을 설계했습니다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7887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Convolutional Pose Machines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8C1D6242-455F-61D7-E481-2D97596A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" y="2062980"/>
            <a:ext cx="10160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031F25-3745-22F0-0681-425EB1536432}"/>
              </a:ext>
            </a:extLst>
          </p:cNvPr>
          <p:cNvSpPr txBox="1"/>
          <p:nvPr/>
        </p:nvSpPr>
        <p:spPr>
          <a:xfrm>
            <a:off x="678180" y="5300795"/>
            <a:ext cx="10835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≥ 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볼 수 있듯이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2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이상부터는 반복적으로 사용할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보통은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스테이지를 사용한다고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구조는 고정이고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2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부터는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2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구조를 반복해서 추론합니다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2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부터는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입력이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heatmap(image feature)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되기 때문에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단계를 거칠수록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refinement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되는 효과를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5568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Convolutional Pose Machines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C2A69C9C-D0B4-6E77-BFD1-81384471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10" y="1879342"/>
            <a:ext cx="10160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2175A-0387-FAD5-97AA-C0767F54304B}"/>
              </a:ext>
            </a:extLst>
          </p:cNvPr>
          <p:cNvSpPr txBox="1"/>
          <p:nvPr/>
        </p:nvSpPr>
        <p:spPr>
          <a:xfrm>
            <a:off x="241935" y="5300795"/>
            <a:ext cx="11868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사실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아주 좋은 방법 이라고는 말하기 어렵습니다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Multi-stage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방법을 사용하기 때문에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end-to-end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학습이 가능하더라도 그대로 학습하는 경우는 높은 성능을 달성하기 어렵습니다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따라서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단위로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pretraining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한 후 다시 하나의 모델로 합쳐서 학습을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논문을 작성하기 위해서라면 충분히 감내할 수 있지만 서비스 측면에서 바라본다면 불편한 요소라고 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이런 문제점들은 후에 제안되는 모델들이 적극적으로 개선하고 있다고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43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Convolutional Pose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159D7-FCB1-73DD-B09B-D25181D60C3D}"/>
              </a:ext>
            </a:extLst>
          </p:cNvPr>
          <p:cNvSpPr txBox="1"/>
          <p:nvPr/>
        </p:nvSpPr>
        <p:spPr>
          <a:xfrm>
            <a:off x="525780" y="2062980"/>
            <a:ext cx="1126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다루는 이유는 성능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receptive field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넓게 만드는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 stage refinement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방법이 성능 향상에 크게 기여한 것 같습니다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CBEAB254-299B-055A-37CD-4A4DDEB2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892949"/>
            <a:ext cx="101600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8F7B3-F958-D1FE-7B9C-A83245348FED}"/>
              </a:ext>
            </a:extLst>
          </p:cNvPr>
          <p:cNvSpPr txBox="1"/>
          <p:nvPr/>
        </p:nvSpPr>
        <p:spPr>
          <a:xfrm>
            <a:off x="332395" y="5870555"/>
            <a:ext cx="11269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주황색 실선이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Tompson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알고리즘입니다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제안한 검정색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회색 실선이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detection rate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유의미한 차이를 보이고 있는 것을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MPII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PCKh@0.5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87.95%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달성했다고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당시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등보다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6.11%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높은 성능을 보였습니다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0008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Stacked Hourglass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03E6-4B3E-1C84-63AA-84B9F7233084}"/>
              </a:ext>
            </a:extLst>
          </p:cNvPr>
          <p:cNvSpPr txBox="1"/>
          <p:nvPr/>
        </p:nvSpPr>
        <p:spPr>
          <a:xfrm>
            <a:off x="937260" y="2062980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ECCV16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DeepPose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이후 랜드마크라고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불릴만한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논문이 제안되었습니다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“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Stacked Hourglass Network</a:t>
            </a: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”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입니다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559D4-6BE0-DC78-D48D-0BF926005CBB}"/>
              </a:ext>
            </a:extLst>
          </p:cNvPr>
          <p:cNvSpPr txBox="1"/>
          <p:nvPr/>
        </p:nvSpPr>
        <p:spPr>
          <a:xfrm>
            <a:off x="628650" y="2892949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논문</a:t>
            </a:r>
            <a:r>
              <a:rPr lang="ko-KR" altLang="en-US" dirty="0"/>
              <a:t> 링크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2"/>
              </a:rPr>
              <a:t>https://arxiv.org/pdf/1603.06937.pdf</a:t>
            </a:r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F9F1F-02DB-B2DC-B70B-022DAE8C05BE}"/>
              </a:ext>
            </a:extLst>
          </p:cNvPr>
          <p:cNvSpPr txBox="1"/>
          <p:nvPr/>
        </p:nvSpPr>
        <p:spPr>
          <a:xfrm>
            <a:off x="5520690" y="3869635"/>
            <a:ext cx="62636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</a:p>
          <a:p>
            <a:pPr algn="l"/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Stacked Hourglass 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기본 구조는 모래시계 같은 모양으로 만들어져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Conv 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pooling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이미지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또는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feature)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인코딩하고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upsampling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layer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크기를 키우는 방향으로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decoding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크기가 작아졌다 커지는 구조여서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라고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표현합니다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599668F-2245-3B40-0641-90510F01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555052"/>
            <a:ext cx="4713976" cy="27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04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Stacked Hourglass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33E54-4F39-8377-DBCE-1E4E3B8B8A6E}"/>
              </a:ext>
            </a:extLst>
          </p:cNvPr>
          <p:cNvSpPr txBox="1"/>
          <p:nvPr/>
        </p:nvSpPr>
        <p:spPr>
          <a:xfrm>
            <a:off x="491490" y="2303010"/>
            <a:ext cx="113842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방법들과의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가장 큰 차이점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upsampling</a:t>
            </a: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residual connection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pooling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image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global feature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찾고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upsampling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local feature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고려하는 아이디어가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핵심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novelty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라고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이미 충분히 학습하셨을 테니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복습해 보시기 바랍니다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모델 구조를 보면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U-Net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비슷해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실제로 비슷하기도 하구요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이 간단한 구조를 여러 층으로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쌓아올려서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stacked)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huan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pose estimation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성능을 향상시켰습니다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416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97180" y="9570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5100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Stacked Hourglass Network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7A67D8B6-E2E9-9AD9-A0A5-6B7C58AE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0" y="1982970"/>
            <a:ext cx="4907125" cy="47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0438E-6EB5-D3AB-3A9F-4D72998D48D3}"/>
              </a:ext>
            </a:extLst>
          </p:cNvPr>
          <p:cNvSpPr txBox="1"/>
          <p:nvPr/>
        </p:nvSpPr>
        <p:spPr>
          <a:xfrm>
            <a:off x="5581015" y="2062980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MPII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처음으로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PCKh@0.5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90%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넘어서는 성과를 보이게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특유의 간단한 구조와 높은 성능으로 현재까지도 많이 사용되고 있는 구조입니다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human 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분야에 관심이 있으시다면 한 번 사용해 보시기를 권장해 드립니다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5813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0581C-08A8-0967-4B06-FD3640F7404E}"/>
              </a:ext>
            </a:extLst>
          </p:cNvPr>
          <p:cNvSpPr txBox="1"/>
          <p:nvPr/>
        </p:nvSpPr>
        <p:spPr>
          <a:xfrm>
            <a:off x="1074420" y="2241217"/>
            <a:ext cx="10229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앞서 소개해드린 연구들은 딥러닝 기반의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 human pose estimation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어떻게 발전해 왔는지 보여주고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x, y)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직접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regression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하는 방법이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기반으로 바뀌고 모델의 구조가 바뀌어 가면서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encoder-decoder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쌓아져 가는 형태가 완성되었습니다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914C-EC65-00B7-F092-89C33BCD01CC}"/>
              </a:ext>
            </a:extLst>
          </p:cNvPr>
          <p:cNvSpPr txBox="1"/>
          <p:nvPr/>
        </p:nvSpPr>
        <p:spPr>
          <a:xfrm>
            <a:off x="811530" y="3526423"/>
            <a:ext cx="109499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결과적으로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MPII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90%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넘길 정도로 좋아졌지만 모델의 구조는 다소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복잡해졌습니다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2020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 최신 논문들에 비하면 크게 복잡한 정도는 아니지만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.. 18~19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 당시의 기준입니다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연구를 쭉 따라오던 당시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Microsoft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Haiping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Wu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약간 다른 시각을 가져봤습니다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기술 자체가 많이 발전했는데 현재의 간단한 모델은 얼마나 성능이 좋을까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?”</a:t>
            </a: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&gt;&gt;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저자는 정말 심플한 간단한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encoder-decoder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구조를 설계합니다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논문 주소 </a:t>
            </a:r>
            <a:r>
              <a:rPr lang="en" altLang="ko-KR" dirty="0">
                <a:solidFill>
                  <a:srgbClr val="212529"/>
                </a:solidFill>
                <a:latin typeface="-apple-system"/>
                <a:hlinkClick r:id="rId2"/>
              </a:rPr>
              <a:t>https://arxiv.org/pdf/1804.06208.pdf</a:t>
            </a:r>
            <a:endParaRPr lang="en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9926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주요 아이디어 소개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D3DDBC3F-AB01-0E9B-365F-8AF69A02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2384605"/>
            <a:ext cx="4644390" cy="30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AA883-7306-6A6F-D71D-FA9A555EC428}"/>
              </a:ext>
            </a:extLst>
          </p:cNvPr>
          <p:cNvSpPr txBox="1"/>
          <p:nvPr/>
        </p:nvSpPr>
        <p:spPr>
          <a:xfrm>
            <a:off x="5532120" y="1830607"/>
            <a:ext cx="61264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Single-Stage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아키텍처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SimpleBaseline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Single-Stage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아키텍처를 사용하여 사람의 키포인트를 한 번에 추정합니다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속도를 높이고 더 간단한 구조를 갖추게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Hourglass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네트워크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SimpleBaseline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에서는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Hourglass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네트워크를 사용하여 키포인트를 검출합니다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Hourglass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매우 깊은 네트워크로서 키포인트 검출과 같은 복잡한 작업에 잘 적용되는 구조입니다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Residual Blocks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Residual block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구조를 사용하여 네트워크를 깊게 만들면서도 훈련의 안정성과 성능을 향상시킵니다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Skip Connections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Hourglass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내에서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Skip connection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활용하여 키포인트 검출 성능을 개선합니다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다양한 스케일의 특징을 활용할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5582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 성능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FAB40-717B-FB0C-E6FB-0E0822842B32}"/>
              </a:ext>
            </a:extLst>
          </p:cNvPr>
          <p:cNvSpPr txBox="1"/>
          <p:nvPr/>
        </p:nvSpPr>
        <p:spPr>
          <a:xfrm>
            <a:off x="1085850" y="2196211"/>
            <a:ext cx="1036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이 구조로 무려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'73.7%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AP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COCO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달성합니다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직전 연도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(2017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72.1%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결과를 뛰어넘는 수치입니다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인턴 성과로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ECCV'18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출판되는 위엄을 보여주게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F7313D3-7A12-6E81-4ABC-F55E601A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30" y="3023480"/>
            <a:ext cx="7292340" cy="36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3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548640" y="12814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참고 자료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영상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Geometry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좌표계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설명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24ACF-A873-48A6-5264-5565BB595BE9}"/>
              </a:ext>
            </a:extLst>
          </p:cNvPr>
          <p:cNvSpPr txBox="1"/>
          <p:nvPr/>
        </p:nvSpPr>
        <p:spPr>
          <a:xfrm>
            <a:off x="914400" y="1858983"/>
            <a:ext cx="10629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영상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는 카메라 캘리브레이션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스테레오 매칭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structure from motion,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모션 추정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local feature matching,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매치무브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matchmove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등 다양한 비전 분야에 있어서 가장 기본이 되는 요소로서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사실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에 대한 이해 없이는 이들 분야 또한 제대로 접근하기 </a:t>
            </a:r>
            <a:r>
              <a:rPr lang="ko-KR" altLang="en-US" dirty="0">
                <a:solidFill>
                  <a:srgbClr val="33333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힘들  것입니다</a:t>
            </a:r>
            <a:r>
              <a:rPr lang="en-US" altLang="ko-KR" dirty="0">
                <a:solidFill>
                  <a:srgbClr val="33333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E6E04-BCD3-DF32-51FF-73C22B9B4296}"/>
              </a:ext>
            </a:extLst>
          </p:cNvPr>
          <p:cNvSpPr txBox="1"/>
          <p:nvPr/>
        </p:nvSpPr>
        <p:spPr>
          <a:xfrm>
            <a:off x="651510" y="305966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좌표계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Coordinate System)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5ED28-C37C-0ED9-1D7C-476BE265C85F}"/>
              </a:ext>
            </a:extLst>
          </p:cNvPr>
          <p:cNvSpPr txBox="1"/>
          <p:nvPr/>
        </p:nvSpPr>
        <p:spPr>
          <a:xfrm>
            <a:off x="1268730" y="3614023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영상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에서는 크게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가지 좌표계가 존재합니다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&gt;&gt;&gt;</a:t>
            </a:r>
            <a:r>
              <a:rPr lang="ko-KR" altLang="en-US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월드좌표계</a:t>
            </a:r>
            <a:r>
              <a:rPr lang="en-US" altLang="ko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 err="1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카메라좌표계</a:t>
            </a:r>
            <a:r>
              <a:rPr lang="en-US" altLang="ko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 err="1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정규좌표계</a:t>
            </a:r>
            <a:r>
              <a:rPr lang="en-US" altLang="ko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 err="1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픽셀좌표계</a:t>
            </a:r>
            <a:endParaRPr lang="ko-KR" altLang="en-US" b="0" i="0" dirty="0">
              <a:solidFill>
                <a:srgbClr val="333333"/>
              </a:solidFill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B7FC91-0B93-DD74-F606-DA1F785D3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06355"/>
            <a:ext cx="5006912" cy="29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F71931-7B19-C068-DD3E-FE6B2B55FB76}"/>
              </a:ext>
            </a:extLst>
          </p:cNvPr>
          <p:cNvSpPr txBox="1"/>
          <p:nvPr/>
        </p:nvSpPr>
        <p:spPr>
          <a:xfrm>
            <a:off x="217170" y="5253424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 좌표계와 카메라 좌표계는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차원 좌표계이고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정규좌표계와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픽셀좌표계는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 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943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성능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E91B8-F6B9-C4FF-978F-361EA49A76A7}"/>
              </a:ext>
            </a:extLst>
          </p:cNvPr>
          <p:cNvSpPr txBox="1"/>
          <p:nvPr/>
        </p:nvSpPr>
        <p:spPr>
          <a:xfrm>
            <a:off x="1188720" y="2196211"/>
            <a:ext cx="982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직전 방법인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직접 비교해 보면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아래와 같은 결과가 나온다고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55CDB5AF-61B6-4DC4-15A8-BE525F24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8" y="2914650"/>
            <a:ext cx="5227592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FA96E-B5C7-586C-A9D6-79A3CDBC8D2E}"/>
              </a:ext>
            </a:extLst>
          </p:cNvPr>
          <p:cNvSpPr txBox="1"/>
          <p:nvPr/>
        </p:nvSpPr>
        <p:spPr>
          <a:xfrm>
            <a:off x="5395232" y="2799070"/>
            <a:ext cx="65834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resnet50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만 사용한 간단한 구조가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같은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SOTA(state-of-the-art)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이겼다는 것에 큰 놀라움을 선사한 논문이라고 생각됩니다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참고로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CPN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이전에 소개한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Convolution Pose Machine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아닌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Cascaded Pyramid 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모델입니다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자세히 소개 드리지는 않지만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skip connection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사이에 연결되어 있다는 정도로 이해하고 넘어가시면 좋을 거 같습니다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구조가 간단하기 때문에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다뤄보기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좋을 것 같습니다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007584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3BCB5-44D7-6E9D-C81C-E00256D6C972}"/>
              </a:ext>
            </a:extLst>
          </p:cNvPr>
          <p:cNvSpPr txBox="1"/>
          <p:nvPr/>
        </p:nvSpPr>
        <p:spPr>
          <a:xfrm>
            <a:off x="501015" y="4626718"/>
            <a:ext cx="11189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개발된 이후 현재까지도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SOTA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가까운 성능을 보일 정도로 성능이 좋은 알고리즘입니다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저자가 참여해 연구한 모델이기 때문에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같은 철학을 공유합니다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Stacked hourglass,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Casecaded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pyramid network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multi-stage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구조로 이루어져 있어서 학습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&amp;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추론 속도가 느리다는 큰 단점이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대신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하이퍼파라미터를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최적화할 경우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1-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방법보다 성능이 좋습니다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반면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간단함을 추구하는 만큼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1-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고수합니다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덕분에 구조도 간결해지고 사용하기도 쉽습니다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2A36BCFC-A0AD-6DC8-7D4B-93DE42F5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72123"/>
            <a:ext cx="4812030" cy="2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31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09567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4594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5862E-53D6-344D-52A7-D45A8D71BA14}"/>
              </a:ext>
            </a:extLst>
          </p:cNvPr>
          <p:cNvSpPr txBox="1"/>
          <p:nvPr/>
        </p:nvSpPr>
        <p:spPr>
          <a:xfrm>
            <a:off x="1062990" y="2196211"/>
            <a:ext cx="1057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1-stage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어떻게 모델을 변화 시켰을까요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알고리즘들을 먼저 살펴보겠습니다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E9360CD7-8C48-9D26-56BD-E5A671DB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2" y="2746481"/>
            <a:ext cx="6423668" cy="38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2F26A-2896-68F6-6943-E0F71D6CED1C}"/>
              </a:ext>
            </a:extLst>
          </p:cNvPr>
          <p:cNvSpPr txBox="1"/>
          <p:nvPr/>
        </p:nvSpPr>
        <p:spPr>
          <a:xfrm>
            <a:off x="7178040" y="2925991"/>
            <a:ext cx="39662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(a) : Hourglass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(b) : CPN(cascaded pyramid networks)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(c) :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- transposed conv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(d) :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- dilated conv</a:t>
            </a:r>
          </a:p>
          <a:p>
            <a:r>
              <a:rPr lang="ko-Kore-KR" altLang="en-US" dirty="0"/>
              <a:t>를</a:t>
            </a:r>
            <a:r>
              <a:rPr lang="ko-KR" altLang="en-US" dirty="0"/>
              <a:t> 나타냅니다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9543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31470" y="18157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34390" y="236603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64E1-9BAD-33EC-5C62-23EF48D9C272}"/>
              </a:ext>
            </a:extLst>
          </p:cNvPr>
          <p:cNvSpPr txBox="1"/>
          <p:nvPr/>
        </p:nvSpPr>
        <p:spPr>
          <a:xfrm>
            <a:off x="628650" y="3069827"/>
            <a:ext cx="11109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※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잠깐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!!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가지는 특징과 다른 알고리즘과의 공통점 및 차이점을 정리해 볼까요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먼저 공통점은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SilpleBaseline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모두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high resolution → low resolution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low → high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이루어져있다는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점입니다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경우는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비율이 거의 비슷하게 대칭적인 반면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경우는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무겁고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decoder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가벼운 모델을 사용한다는 점입니다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resnet50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backbone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사용을 하기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그리고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a), (b)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skip connection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있지만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skip connection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없습니다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6694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14139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916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76A54-9A85-C9FA-6D14-CD22E1E3B991}"/>
              </a:ext>
            </a:extLst>
          </p:cNvPr>
          <p:cNvSpPr txBox="1"/>
          <p:nvPr/>
        </p:nvSpPr>
        <p:spPr>
          <a:xfrm>
            <a:off x="1062990" y="2241931"/>
            <a:ext cx="10332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저자도 앞의 질문들에 대해 고민을 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high → low → high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구조에서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high resolution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representation)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유지할 수 있는 모델을 어떻게 만들 수 있을까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723E5489-B3FD-7E41-4B51-ACA8F719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2888262"/>
            <a:ext cx="5002235" cy="3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F843B-DDCB-9F7C-041D-B87518C0CA27}"/>
              </a:ext>
            </a:extLst>
          </p:cNvPr>
          <p:cNvSpPr txBox="1"/>
          <p:nvPr/>
        </p:nvSpPr>
        <p:spPr>
          <a:xfrm>
            <a:off x="5144475" y="3081570"/>
            <a:ext cx="6905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고민의 결과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down sample layer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만들고 작아진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layer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feautre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정보를 다시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up sampling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해서 원본 해상도 크기에 적용하는 모델을 제안했습니다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99D87-4957-3450-D81C-FA3AA19BEEEF}"/>
              </a:ext>
            </a:extLst>
          </p:cNvPr>
          <p:cNvSpPr txBox="1"/>
          <p:nvPr/>
        </p:nvSpPr>
        <p:spPr>
          <a:xfrm>
            <a:off x="5144475" y="4116880"/>
            <a:ext cx="65509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1-stage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동작하기 때문에 전체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flow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보면 엄청 간단합니다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우리가 앞에서 다뤘던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Hourglass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중간 단계에서의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heatmap supervision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학습과정에 꼭 필요했는데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필요가 없습니다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!!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구현도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backbone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교체만 해주면 되기 때문에 사용하기도 굉장히 편리합니다</a:t>
            </a:r>
          </a:p>
        </p:txBody>
      </p:sp>
    </p:spTree>
    <p:extLst>
      <p:ext uri="{BB962C8B-B14F-4D97-AF65-F5344CB8AC3E}">
        <p14:creationId xmlns:p14="http://schemas.microsoft.com/office/powerpoint/2010/main" val="1202844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274320" y="100423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325755" y="1583680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주요 아이디어 소개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3E650-779A-2302-D162-94B27388E33B}"/>
              </a:ext>
            </a:extLst>
          </p:cNvPr>
          <p:cNvSpPr txBox="1"/>
          <p:nvPr/>
        </p:nvSpPr>
        <p:spPr>
          <a:xfrm>
            <a:off x="325755" y="2163129"/>
            <a:ext cx="114719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High-Resolution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네트워크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다양한 해상도의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동시에 유지하는 네트워크로서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고해상도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high-resolution)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정보를 보존하는 기술을 활용합니다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높은 해상도의 공간 정보를 유지하면서도 더 넓은 영역의 특징을 포착할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Dual Pathway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구조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두 가지 서로 다른 경로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dual pathway)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통해 특징을 추출합니다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Low-resolution pathway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high-resolution pathway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특징을 추출하고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이들을 결합하여 높은 해상도와 넓은 시야를 동시에 활용합니다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단계별 합성 모듈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단계별 합성 모듈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stage-wise fusion module)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사용하여 다양한 단계에서 경로를 결합합니다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모듈을 통해 다양한 스케일의 정보를 효과적으로 융합하여 자세 추정 정확성을 향상시킵니다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미세 조정과 최적화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미세 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fine-tuning)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최적화를 통해 더 높은 정확성과 효율성을 달성합니다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다양한 사전 훈련된 모델과 네트워크 구조를 활용하여 다양한 응용 분야에 적용될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E5E01-8572-1FB3-329C-5E53253ACC4C}"/>
              </a:ext>
            </a:extLst>
          </p:cNvPr>
          <p:cNvSpPr txBox="1"/>
          <p:nvPr/>
        </p:nvSpPr>
        <p:spPr>
          <a:xfrm>
            <a:off x="274320" y="5659459"/>
            <a:ext cx="11167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키포인트 검출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검출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segmentation)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 다양한 컴퓨터 비전 작업에 적용되며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키포인트 검출에서 높은 성능을 보여줍니다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HRNet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다양한 해상도와 다양한 크기의 객체를 효과적으로 다룰 수 있는 능력으로 많은 관심을 받고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6944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AD25C-20A9-8091-5B4E-AAE956A99DF4}"/>
              </a:ext>
            </a:extLst>
          </p:cNvPr>
          <p:cNvSpPr txBox="1"/>
          <p:nvPr/>
        </p:nvSpPr>
        <p:spPr>
          <a:xfrm>
            <a:off x="308610" y="114139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</a:rPr>
              <a:t>Human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Pose Estimation with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30274-9AFC-C69F-B0B1-B98F22157A3F}"/>
              </a:ext>
            </a:extLst>
          </p:cNvPr>
          <p:cNvSpPr txBox="1"/>
          <p:nvPr/>
        </p:nvSpPr>
        <p:spPr>
          <a:xfrm>
            <a:off x="811530" y="169166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High-Resolution Network(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결과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0414B380-C9F3-4532-25FA-4E3BFC74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2" y="2379090"/>
            <a:ext cx="7390597" cy="37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0219D-65F1-B674-48A5-351A28C4DCDB}"/>
              </a:ext>
            </a:extLst>
          </p:cNvPr>
          <p:cNvSpPr txBox="1"/>
          <p:nvPr/>
        </p:nvSpPr>
        <p:spPr>
          <a:xfrm>
            <a:off x="7781289" y="2379090"/>
            <a:ext cx="41173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결과를 살펴보면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앞에서 다뤘던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잠깐 언급된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CPN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 보입니다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성능을 보면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HRNet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4%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가까운 비약적인 성능 향상을 이뤄냈습니다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C7784-205B-6347-8590-30997F016609}"/>
              </a:ext>
            </a:extLst>
          </p:cNvPr>
          <p:cNvSpPr txBox="1"/>
          <p:nvPr/>
        </p:nvSpPr>
        <p:spPr>
          <a:xfrm>
            <a:off x="7781288" y="4277549"/>
            <a:ext cx="41173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비교적 학습이 간단하면서 성능까지 좋은 모델이어서 현재도 많이 사용되고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특히 원저자의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PyTorch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코드가 매우 깔끔하게 구현되어 있고 재생산성이 높아 사용하기 좋습니다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36D0C-82C1-5223-D2C9-CA9F7FC63765}"/>
              </a:ext>
            </a:extLst>
          </p:cNvPr>
          <p:cNvSpPr txBox="1"/>
          <p:nvPr/>
        </p:nvSpPr>
        <p:spPr>
          <a:xfrm>
            <a:off x="434340" y="6308874"/>
            <a:ext cx="969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코드</a:t>
            </a:r>
            <a:r>
              <a:rPr lang="ko-KR" altLang="en-US" dirty="0"/>
              <a:t> 주소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3"/>
              </a:rPr>
              <a:t>https://github.com/leoxiaobin/deep-high-resolution-net.pytorch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1599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73888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96F59378-306F-E4B5-828A-C282144A6979}"/>
              </a:ext>
            </a:extLst>
          </p:cNvPr>
          <p:cNvCxnSpPr>
            <a:cxnSpLocks/>
          </p:cNvCxnSpPr>
          <p:nvPr/>
        </p:nvCxnSpPr>
        <p:spPr>
          <a:xfrm>
            <a:off x="6600825" y="3909763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898560-688F-F206-E899-2DA713FC59E0}"/>
              </a:ext>
            </a:extLst>
          </p:cNvPr>
          <p:cNvSpPr txBox="1"/>
          <p:nvPr/>
        </p:nvSpPr>
        <p:spPr>
          <a:xfrm>
            <a:off x="6424949" y="2422366"/>
            <a:ext cx="60594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코드로 이해하는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Pose estimation </a:t>
            </a:r>
          </a:p>
        </p:txBody>
      </p:sp>
    </p:spTree>
    <p:extLst>
      <p:ext uri="{BB962C8B-B14F-4D97-AF65-F5344CB8AC3E}">
        <p14:creationId xmlns:p14="http://schemas.microsoft.com/office/powerpoint/2010/main" val="2425390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5A732-23CE-5B75-6BD4-852B847F6C03}"/>
              </a:ext>
            </a:extLst>
          </p:cNvPr>
          <p:cNvSpPr txBox="1"/>
          <p:nvPr/>
        </p:nvSpPr>
        <p:spPr>
          <a:xfrm>
            <a:off x="480060" y="107567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코드를 이해 해보겠습니다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ko-KR" altLang="en-US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2E3E7049-0A4B-612F-2315-611FC4229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2184400"/>
            <a:ext cx="52705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143000" y="181506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구조</a:t>
            </a:r>
            <a:r>
              <a:rPr kumimoji="1" lang="ko-KR" altLang="en-US" dirty="0"/>
              <a:t> 파악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A2FE-E0E8-0949-BAED-8888944A50A5}"/>
              </a:ext>
            </a:extLst>
          </p:cNvPr>
          <p:cNvSpPr txBox="1"/>
          <p:nvPr/>
        </p:nvSpPr>
        <p:spPr>
          <a:xfrm>
            <a:off x="1143000" y="4859000"/>
            <a:ext cx="10104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그림을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encoder → conv layers, detector →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module +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upsampling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이루어져 있다는 것을 알 수 있지만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conv 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정확히 어떻게 이루어져 있는지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module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구성이 어떻게 되어 있는지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module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그림처럼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개일지는 논문을 정확하게 읽어봐야 알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r>
              <a:rPr lang="ko-Kore-KR" altLang="en-US" dirty="0">
                <a:solidFill>
                  <a:srgbClr val="212529"/>
                </a:solidFill>
                <a:latin typeface="-apple-system"/>
              </a:rPr>
              <a:t>논문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주소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R" dirty="0">
                <a:solidFill>
                  <a:srgbClr val="212529"/>
                </a:solidFill>
                <a:latin typeface="-apple-system"/>
                <a:hlinkClick r:id="rId3"/>
              </a:rPr>
              <a:t>https://arxiv.org/pdf/1804.06208.pdf</a:t>
            </a:r>
            <a:endParaRPr lang="en" altLang="ko-KR" dirty="0">
              <a:solidFill>
                <a:srgbClr val="212529"/>
              </a:solidFill>
              <a:latin typeface="-apple-system"/>
            </a:endParaRP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7883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5A732-23CE-5B75-6BD4-852B847F6C03}"/>
              </a:ext>
            </a:extLst>
          </p:cNvPr>
          <p:cNvSpPr txBox="1"/>
          <p:nvPr/>
        </p:nvSpPr>
        <p:spPr>
          <a:xfrm>
            <a:off x="659130" y="1898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코드를 이해 해보겠습니다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ko-KR" altLang="en-US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659130" y="2550740"/>
            <a:ext cx="247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Pytorch</a:t>
            </a:r>
            <a:r>
              <a:rPr kumimoji="1" lang="en-US" altLang="ko-Kore-KR" dirty="0"/>
              <a:t> code </a:t>
            </a:r>
            <a:r>
              <a:rPr kumimoji="1" lang="ko-Kore-KR" altLang="en-US" dirty="0"/>
              <a:t>읽기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E7475-0E30-5918-5F7B-F8C55945C467}"/>
              </a:ext>
            </a:extLst>
          </p:cNvPr>
          <p:cNvSpPr txBox="1"/>
          <p:nvPr/>
        </p:nvSpPr>
        <p:spPr>
          <a:xfrm>
            <a:off x="579120" y="3131731"/>
            <a:ext cx="11612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사실 논문도 모든 디테일을 설명해 주지 않습니다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인공지능 분야의 최대 장점은 저자의 공식 코드가 제공된다는 점이라고 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마침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저자도 논문에서 코드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repo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위치를 언급했습니다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18FE-6E88-1A13-94E9-F264ACF118D5}"/>
              </a:ext>
            </a:extLst>
          </p:cNvPr>
          <p:cNvSpPr txBox="1"/>
          <p:nvPr/>
        </p:nvSpPr>
        <p:spPr>
          <a:xfrm>
            <a:off x="579120" y="4163110"/>
            <a:ext cx="10561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깃허브</a:t>
            </a:r>
            <a:r>
              <a:rPr lang="ko-KR" altLang="en-US" dirty="0"/>
              <a:t> 주소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2"/>
              </a:rPr>
              <a:t>https://github.com/Microsoft/human-pose-estimation.pytorch</a:t>
            </a:r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D9A4E-98DB-85E8-E908-F58C9B92DB29}"/>
              </a:ext>
            </a:extLst>
          </p:cNvPr>
          <p:cNvSpPr txBox="1"/>
          <p:nvPr/>
        </p:nvSpPr>
        <p:spPr>
          <a:xfrm>
            <a:off x="750570" y="4809441"/>
            <a:ext cx="1122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2018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 이후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PyTorch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급격한 성장으로 절반 이상의 오픈소스가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파이토치로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공개되고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739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468630" y="18643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영상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Geometry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좌표계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설명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9C553-412F-4C25-3C4E-4E36A91993AE}"/>
              </a:ext>
            </a:extLst>
          </p:cNvPr>
          <p:cNvSpPr txBox="1"/>
          <p:nvPr/>
        </p:nvSpPr>
        <p:spPr>
          <a:xfrm>
            <a:off x="925830" y="258710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 좌표계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World Coordinate System)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FFC60-E151-931E-A3E0-C7D70AD48C6B}"/>
              </a:ext>
            </a:extLst>
          </p:cNvPr>
          <p:cNvSpPr txBox="1"/>
          <p:nvPr/>
        </p:nvSpPr>
        <p:spPr>
          <a:xfrm>
            <a:off x="1062990" y="3103513"/>
            <a:ext cx="10561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우리가 사물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물체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의 위치를 표현할 때 기준으로 삼는 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월드좌표계는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어디 하늘에서 주어져 있는 것이 아니라 문제에 따라서 우리가 임의로 잡아서 사용할 수 있는 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예를 들어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자신의 안방 한쪽 모서리를 원점으로 잡고 한쪽 벽면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다른쪽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벽면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하늘을 바라보는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Z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축으로 잡을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좌표의 단위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unit)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는 미터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meter)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로 해도 되고 센티미터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centimeter)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로 해도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 </a:t>
            </a:r>
            <a:endParaRPr lang="ko-Kore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410F24-7987-FD16-5D6D-3F4F8E48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0" y="4861560"/>
            <a:ext cx="1028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A8C5E-865D-89EA-3F12-A2BC8A316529}"/>
              </a:ext>
            </a:extLst>
          </p:cNvPr>
          <p:cNvSpPr txBox="1"/>
          <p:nvPr/>
        </p:nvSpPr>
        <p:spPr>
          <a:xfrm>
            <a:off x="2952750" y="475892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월드좌표계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상의 점을 다음과 같이 대문자로 표기합니다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2291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5A732-23CE-5B75-6BD4-852B847F6C03}"/>
              </a:ext>
            </a:extLst>
          </p:cNvPr>
          <p:cNvSpPr txBox="1"/>
          <p:nvPr/>
        </p:nvSpPr>
        <p:spPr>
          <a:xfrm>
            <a:off x="396240" y="12128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코드를 이해 해보겠습니다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ko-KR" altLang="en-US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396240" y="1864940"/>
            <a:ext cx="247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Pytorch</a:t>
            </a:r>
            <a:r>
              <a:rPr kumimoji="1" lang="en-US" altLang="ko-Kore-KR" dirty="0"/>
              <a:t> code </a:t>
            </a:r>
            <a:r>
              <a:rPr kumimoji="1" lang="ko-Kore-KR" altLang="en-US" dirty="0"/>
              <a:t>읽기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6C050BB-BE46-9C61-4290-F13F9601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05" y="1864940"/>
            <a:ext cx="6860230" cy="35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9B44E-5D5E-2EAD-F554-7AA6264A5103}"/>
              </a:ext>
            </a:extLst>
          </p:cNvPr>
          <p:cNvSpPr txBox="1"/>
          <p:nvPr/>
        </p:nvSpPr>
        <p:spPr>
          <a:xfrm>
            <a:off x="617220" y="5759470"/>
            <a:ext cx="1045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[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주요 컨퍼런스의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PyTorch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성장률과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tensorflow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성장률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사실 연구분야에서는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PyTorch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압도적으로 많이 사용되고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.]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2763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90500" y="836240"/>
            <a:ext cx="1067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ore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구조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https://github.com/microsoft/human-pose-estimation.pytorch/blob/master/lib/models/pose_resnet.py#L29</a:t>
            </a:r>
            <a:endParaRPr lang="en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3C408-AA2F-5B08-312D-20DCA6FC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58588"/>
            <a:ext cx="4638040" cy="5053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3B5C0-0B86-BA41-F619-1FCDF8858DCE}"/>
              </a:ext>
            </a:extLst>
          </p:cNvPr>
          <p:cNvSpPr txBox="1"/>
          <p:nvPr/>
        </p:nvSpPr>
        <p:spPr>
          <a:xfrm>
            <a:off x="5006340" y="1638103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BasicBlock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이라는 클래스가 보이는군요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keras.models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선언하는 것과 비슷합니다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4D23C-F5FE-5B07-AD55-F7FF5874ABE7}"/>
              </a:ext>
            </a:extLst>
          </p:cNvPr>
          <p:cNvSpPr txBox="1"/>
          <p:nvPr/>
        </p:nvSpPr>
        <p:spPr>
          <a:xfrm>
            <a:off x="5006340" y="2566443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참고로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pytorch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에서는 사용된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forward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함수를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computational graph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그려줍니다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324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90500" y="836240"/>
            <a:ext cx="10387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ore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구조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https://github.com/microsoft/human-pose-estimation.pytorch/blob/master/lib/models/pose_resnet.py#L29</a:t>
            </a:r>
            <a:endParaRPr lang="en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3C408-AA2F-5B08-312D-20DCA6FC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58588"/>
            <a:ext cx="4638040" cy="5053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FA8805-D49E-1F66-1A35-821E9FD3B666}"/>
              </a:ext>
            </a:extLst>
          </p:cNvPr>
          <p:cNvSpPr/>
          <p:nvPr/>
        </p:nvSpPr>
        <p:spPr>
          <a:xfrm>
            <a:off x="190500" y="3644900"/>
            <a:ext cx="3200400" cy="2967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16C51-281F-2026-2F8F-94B2AA94B0B0}"/>
              </a:ext>
            </a:extLst>
          </p:cNvPr>
          <p:cNvSpPr txBox="1"/>
          <p:nvPr/>
        </p:nvSpPr>
        <p:spPr>
          <a:xfrm>
            <a:off x="3736974" y="3644900"/>
            <a:ext cx="6600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어딘가 많이 본 구조 아닌가요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&gt;&gt;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residual block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사용했습니다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ED99B4-247B-6E58-0A91-BD868878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0" y="4014232"/>
            <a:ext cx="4467226" cy="26952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E67F6C-82FB-0175-4B10-519D7DF0291D}"/>
              </a:ext>
            </a:extLst>
          </p:cNvPr>
          <p:cNvSpPr/>
          <p:nvPr/>
        </p:nvSpPr>
        <p:spPr>
          <a:xfrm>
            <a:off x="4011930" y="6000750"/>
            <a:ext cx="3509010" cy="148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61765-4E2E-8BE1-4CB7-403352208A53}"/>
              </a:ext>
            </a:extLst>
          </p:cNvPr>
          <p:cNvSpPr txBox="1"/>
          <p:nvPr/>
        </p:nvSpPr>
        <p:spPr>
          <a:xfrm>
            <a:off x="6833232" y="4392348"/>
            <a:ext cx="5307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살펴보니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residual block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이용합니다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완전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동일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23217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90500" y="836240"/>
            <a:ext cx="1067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모델 </a:t>
            </a:r>
            <a:r>
              <a:rPr lang="ko-Kore-KR" altLang="en-US" b="0" i="0" dirty="0">
                <a:solidFill>
                  <a:srgbClr val="212529"/>
                </a:solidFill>
                <a:effectLst/>
                <a:latin typeface="-apple-system"/>
              </a:rPr>
              <a:t>구조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https://github.com/microsoft/human-pose-estimation.pytorch/blob/master/lib/models/pose_resnet.py#L29</a:t>
            </a:r>
            <a:endParaRPr lang="en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B1985-C623-2A5A-F2C4-F3E41D5A7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38"/>
          <a:stretch/>
        </p:blipFill>
        <p:spPr>
          <a:xfrm>
            <a:off x="304800" y="1885768"/>
            <a:ext cx="4638040" cy="4309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79E9C-2662-58B1-37F1-97DCB0AE884C}"/>
              </a:ext>
            </a:extLst>
          </p:cNvPr>
          <p:cNvSpPr txBox="1"/>
          <p:nvPr/>
        </p:nvSpPr>
        <p:spPr>
          <a:xfrm>
            <a:off x="3520440" y="1885768"/>
            <a:ext cx="8161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forward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함수를 보면 흐름을 쉽게 알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dirty="0"/>
            </a:b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통과한 후 </a:t>
            </a:r>
            <a:r>
              <a:rPr lang="en" altLang="ko-Kore-KR" dirty="0" err="1"/>
              <a:t>deconv_layers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 </a:t>
            </a:r>
            <a:r>
              <a:rPr lang="en" altLang="ko-Kore-KR" dirty="0" err="1"/>
              <a:t>final_layer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차례로 통과합니다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669BC-B263-F152-E1A2-F71988CCCBC6}"/>
              </a:ext>
            </a:extLst>
          </p:cNvPr>
          <p:cNvSpPr txBox="1"/>
          <p:nvPr/>
        </p:nvSpPr>
        <p:spPr>
          <a:xfrm>
            <a:off x="3520440" y="311708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layer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찾아보니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006FE-47C8-8101-458C-6230FD0BF1E1}"/>
              </a:ext>
            </a:extLst>
          </p:cNvPr>
          <p:cNvSpPr txBox="1"/>
          <p:nvPr/>
        </p:nvSpPr>
        <p:spPr>
          <a:xfrm>
            <a:off x="3771900" y="3517401"/>
            <a:ext cx="7749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4"/>
              </a:rPr>
              <a:t>https://github.com/microsoft/human-pose-estimation.pytorch/blob/master/lib/models/pose_resnet.py#L219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27416F-B612-F234-55D6-9BA7D1A2E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209" y="4270883"/>
            <a:ext cx="5242697" cy="20659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6E452-35B1-5EE1-885D-076D07A7C251}"/>
              </a:ext>
            </a:extLst>
          </p:cNvPr>
          <p:cNvSpPr txBox="1"/>
          <p:nvPr/>
        </p:nvSpPr>
        <p:spPr>
          <a:xfrm>
            <a:off x="7497513" y="5095453"/>
            <a:ext cx="3921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transpose conv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bn,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relu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이루어져 있는 것을 확인했습니다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ko-Kore-KR" altLang="en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073E998-18F6-60F5-EB2A-0BB6FFD62C35}"/>
              </a:ext>
            </a:extLst>
          </p:cNvPr>
          <p:cNvSpPr/>
          <p:nvPr/>
        </p:nvSpPr>
        <p:spPr>
          <a:xfrm>
            <a:off x="6823710" y="5394960"/>
            <a:ext cx="582930" cy="300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8501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90500" y="836240"/>
            <a:ext cx="10387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모델 구조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https://github.com/microsoft/human-pose-estimation.pytorch/blob/master/lib/models/pose_resnet.py#L29</a:t>
            </a:r>
            <a:endParaRPr lang="en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669BC-B263-F152-E1A2-F71988CCCBC6}"/>
              </a:ext>
            </a:extLst>
          </p:cNvPr>
          <p:cNvSpPr txBox="1"/>
          <p:nvPr/>
        </p:nvSpPr>
        <p:spPr>
          <a:xfrm>
            <a:off x="548640" y="168268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layer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찾아보니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006FE-47C8-8101-458C-6230FD0BF1E1}"/>
              </a:ext>
            </a:extLst>
          </p:cNvPr>
          <p:cNvSpPr txBox="1"/>
          <p:nvPr/>
        </p:nvSpPr>
        <p:spPr>
          <a:xfrm>
            <a:off x="697229" y="2091896"/>
            <a:ext cx="10721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3"/>
              </a:rPr>
              <a:t>https://github.com/microsoft/human-pose-estimation.pytorch/blob/master/lib/models/pose_resnet.py#L219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27416F-B612-F234-55D6-9BA7D1A2E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31" y="2898464"/>
            <a:ext cx="5242697" cy="20659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6E452-35B1-5EE1-885D-076D07A7C251}"/>
              </a:ext>
            </a:extLst>
          </p:cNvPr>
          <p:cNvSpPr txBox="1"/>
          <p:nvPr/>
        </p:nvSpPr>
        <p:spPr>
          <a:xfrm>
            <a:off x="6343083" y="3287307"/>
            <a:ext cx="3921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transpose conv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bn,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relu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이루어져 있는 것을 확인했습니다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ore-KR" dirty="0"/>
          </a:p>
          <a:p>
            <a:r>
              <a:rPr lang="ko-Kore-KR" altLang="en-US" dirty="0"/>
              <a:t>그러면</a:t>
            </a:r>
            <a:r>
              <a:rPr lang="ko-KR" altLang="en-US" dirty="0"/>
              <a:t> 세부 파라미터는 어디에 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073E998-18F6-60F5-EB2A-0BB6FFD62C35}"/>
              </a:ext>
            </a:extLst>
          </p:cNvPr>
          <p:cNvSpPr/>
          <p:nvPr/>
        </p:nvSpPr>
        <p:spPr>
          <a:xfrm>
            <a:off x="5474968" y="3598644"/>
            <a:ext cx="582930" cy="300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A2900-DDCF-62C4-7292-6B75286E80F6}"/>
              </a:ext>
            </a:extLst>
          </p:cNvPr>
          <p:cNvSpPr txBox="1"/>
          <p:nvPr/>
        </p:nvSpPr>
        <p:spPr>
          <a:xfrm>
            <a:off x="609599" y="5236523"/>
            <a:ext cx="1097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EXTRA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자주 등장하는 것을 볼 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configuration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파일이 있을 것으로 짐작해 볼 수 있겠네요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repo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내에서 검색해 보면 파라미터 관련 정보를 담고 있는 아래 파일을 찾을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80E87-1904-5F37-C1E2-2C36607B8DA0}"/>
              </a:ext>
            </a:extLst>
          </p:cNvPr>
          <p:cNvSpPr txBox="1"/>
          <p:nvPr/>
        </p:nvSpPr>
        <p:spPr>
          <a:xfrm>
            <a:off x="563879" y="5934670"/>
            <a:ext cx="11136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5"/>
              </a:rPr>
              <a:t>https://github.com/microsoft/human-pose-estimation.pytorch/blob/master/experiments/coco/resnet50/256x192_d256x3_adam_lr1e-3.yaml#L23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123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AB93E-C18A-83FE-6372-8615A47ACC4B}"/>
              </a:ext>
            </a:extLst>
          </p:cNvPr>
          <p:cNvSpPr txBox="1"/>
          <p:nvPr/>
        </p:nvSpPr>
        <p:spPr>
          <a:xfrm>
            <a:off x="190500" y="836240"/>
            <a:ext cx="1067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ore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구조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https://github.com/microsoft/human-pose-estimation.pytorch/blob/master/lib/models/pose_resnet.py#L29</a:t>
            </a:r>
            <a:endParaRPr lang="en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27416F-B612-F234-55D6-9BA7D1A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1" y="1682994"/>
            <a:ext cx="5242697" cy="20659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6E452-35B1-5EE1-885D-076D07A7C251}"/>
              </a:ext>
            </a:extLst>
          </p:cNvPr>
          <p:cNvSpPr txBox="1"/>
          <p:nvPr/>
        </p:nvSpPr>
        <p:spPr>
          <a:xfrm>
            <a:off x="6210334" y="1772944"/>
            <a:ext cx="3921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transpose conv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bn,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relu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이루어져 있는 것을 확인했습니다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ore-KR" dirty="0"/>
          </a:p>
          <a:p>
            <a:r>
              <a:rPr lang="ko-Kore-KR" altLang="en-US" dirty="0"/>
              <a:t>그러면</a:t>
            </a:r>
            <a:r>
              <a:rPr lang="ko-KR" altLang="en-US" dirty="0"/>
              <a:t> 세부 파라미터는 어디에 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073E998-18F6-60F5-EB2A-0BB6FFD62C35}"/>
              </a:ext>
            </a:extLst>
          </p:cNvPr>
          <p:cNvSpPr/>
          <p:nvPr/>
        </p:nvSpPr>
        <p:spPr>
          <a:xfrm>
            <a:off x="5326095" y="2222781"/>
            <a:ext cx="582930" cy="300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939FA8-A931-38FA-F773-4CC50B2F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3864039"/>
            <a:ext cx="2451100" cy="2993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1A3F6-2C72-F9F7-AB36-0D24C847503F}"/>
              </a:ext>
            </a:extLst>
          </p:cNvPr>
          <p:cNvSpPr txBox="1"/>
          <p:nvPr/>
        </p:nvSpPr>
        <p:spPr>
          <a:xfrm>
            <a:off x="3912904" y="3897024"/>
            <a:ext cx="7498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deconv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layer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파라미터가 아주 상세히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적혀있네요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이렇게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simplebaseline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모델을 상세하게 파악해 볼 수 있었습니다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2E1AEF4-8033-1C2B-4E73-0B973F843FA7}"/>
              </a:ext>
            </a:extLst>
          </p:cNvPr>
          <p:cNvSpPr/>
          <p:nvPr/>
        </p:nvSpPr>
        <p:spPr>
          <a:xfrm>
            <a:off x="3154680" y="4061853"/>
            <a:ext cx="582930" cy="300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20533-335A-F0C0-B890-22DE7AEA45D1}"/>
              </a:ext>
            </a:extLst>
          </p:cNvPr>
          <p:cNvSpPr txBox="1"/>
          <p:nvPr/>
        </p:nvSpPr>
        <p:spPr>
          <a:xfrm>
            <a:off x="3446144" y="5228597"/>
            <a:ext cx="820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FF0000"/>
                </a:solidFill>
                <a:effectLst/>
                <a:latin typeface="-apple-system"/>
              </a:rPr>
              <a:t>파이토치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-apple-system"/>
              </a:rPr>
              <a:t> 코드는 직관적으로 표현되어 있기 때문에 지금처럼 빠르게 파악할 수 있는 장점이 있습니다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-apple-system"/>
              </a:rPr>
              <a:t>.</a:t>
            </a:r>
            <a:endParaRPr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217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73888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96F59378-306F-E4B5-828A-C282144A6979}"/>
              </a:ext>
            </a:extLst>
          </p:cNvPr>
          <p:cNvCxnSpPr>
            <a:cxnSpLocks/>
          </p:cNvCxnSpPr>
          <p:nvPr/>
        </p:nvCxnSpPr>
        <p:spPr>
          <a:xfrm>
            <a:off x="6600825" y="3909763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898560-688F-F206-E899-2DA713FC59E0}"/>
              </a:ext>
            </a:extLst>
          </p:cNvPr>
          <p:cNvSpPr txBox="1"/>
          <p:nvPr/>
        </p:nvSpPr>
        <p:spPr>
          <a:xfrm>
            <a:off x="6224065" y="2866525"/>
            <a:ext cx="6059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Segmentation </a:t>
            </a:r>
          </a:p>
        </p:txBody>
      </p:sp>
    </p:spTree>
    <p:extLst>
      <p:ext uri="{BB962C8B-B14F-4D97-AF65-F5344CB8AC3E}">
        <p14:creationId xmlns:p14="http://schemas.microsoft.com/office/powerpoint/2010/main" val="995992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13247-40B8-02A8-ECA9-97FF24102569}"/>
              </a:ext>
            </a:extLst>
          </p:cNvPr>
          <p:cNvSpPr txBox="1"/>
          <p:nvPr/>
        </p:nvSpPr>
        <p:spPr>
          <a:xfrm>
            <a:off x="422910" y="9734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란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80B2D-E29F-506D-345A-85C0BE527E57}"/>
              </a:ext>
            </a:extLst>
          </p:cNvPr>
          <p:cNvSpPr txBox="1"/>
          <p:nvPr/>
        </p:nvSpPr>
        <p:spPr>
          <a:xfrm>
            <a:off x="982980" y="1471702"/>
            <a:ext cx="10378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사전적 의미는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그동안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image classification, object detection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 등에 대해 배웠습니다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종류를 분류하거나 존재와 위치를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detect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했었습니다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이미지의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pixel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수준에서 각 영역이 어떤 의미를 갖는지 분리하는 방법입니다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6322" name="Picture 2">
            <a:hlinkClick r:id="rId2"/>
            <a:extLst>
              <a:ext uri="{FF2B5EF4-FFF2-40B4-BE49-F238E27FC236}">
                <a16:creationId xmlns:a16="http://schemas.microsoft.com/office/drawing/2014/main" id="{3C68D114-3A16-4E36-CAED-B213E402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" y="2893041"/>
            <a:ext cx="5828030" cy="37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0ABC2-9731-A86D-B24E-2B738D724471}"/>
              </a:ext>
            </a:extLst>
          </p:cNvPr>
          <p:cNvSpPr txBox="1"/>
          <p:nvPr/>
        </p:nvSpPr>
        <p:spPr>
          <a:xfrm>
            <a:off x="6549390" y="3170307"/>
            <a:ext cx="548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왼쪽은 일반 사진임을 알 수 있고 오른쪽은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portrait mode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왜냐하면 인물 외의 배경이 흐릿하게 나왔기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딥러닝 기반의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기술이 쓰였습니다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영역과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배경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영역을 분리하여 배경을 흐리게 처리하는 기술이 쓰였습니다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5460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13247-40B8-02A8-ECA9-97FF24102569}"/>
              </a:ext>
            </a:extLst>
          </p:cNvPr>
          <p:cNvSpPr txBox="1"/>
          <p:nvPr/>
        </p:nvSpPr>
        <p:spPr>
          <a:xfrm>
            <a:off x="422910" y="9734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Segmentation </a:t>
            </a:r>
            <a:r>
              <a:rPr lang="ko-Kore-KR" altLang="en-US" b="1" dirty="0">
                <a:solidFill>
                  <a:srgbClr val="212529"/>
                </a:solidFill>
                <a:latin typeface="-apple-system"/>
              </a:rPr>
              <a:t>종류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3F9D4-E59A-D113-341B-DE27ECDFC1EB}"/>
              </a:ext>
            </a:extLst>
          </p:cNvPr>
          <p:cNvSpPr txBox="1"/>
          <p:nvPr/>
        </p:nvSpPr>
        <p:spPr>
          <a:xfrm>
            <a:off x="685800" y="1530191"/>
            <a:ext cx="10778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모델은 다양한 분야에서 활용됩니다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내의 영역 분리가 필요한 분야에서 많이 사용되고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ex.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병원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자율주행 카메라 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이때 이미지 내에서 영역을 분리하는 접근 방식은 크게 두 가지 방식이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7348" name="Picture 4" descr="Difference Between Semantic and Instance Segmentation">
            <a:extLst>
              <a:ext uri="{FF2B5EF4-FFF2-40B4-BE49-F238E27FC236}">
                <a16:creationId xmlns:a16="http://schemas.microsoft.com/office/drawing/2014/main" id="{956C0E2D-B291-D443-7F4D-F5D74C24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886728"/>
            <a:ext cx="9883140" cy="39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80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13247-40B8-02A8-ECA9-97FF24102569}"/>
              </a:ext>
            </a:extLst>
          </p:cNvPr>
          <p:cNvSpPr txBox="1"/>
          <p:nvPr/>
        </p:nvSpPr>
        <p:spPr>
          <a:xfrm>
            <a:off x="422910" y="9734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Segmentation </a:t>
            </a:r>
            <a:r>
              <a:rPr lang="ko-Kore-KR" altLang="en-US" b="1" dirty="0">
                <a:solidFill>
                  <a:srgbClr val="212529"/>
                </a:solidFill>
                <a:latin typeface="-apple-system"/>
              </a:rPr>
              <a:t>종류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7348" name="Picture 4" descr="Difference Between Semantic and Instance Segmentation">
            <a:extLst>
              <a:ext uri="{FF2B5EF4-FFF2-40B4-BE49-F238E27FC236}">
                <a16:creationId xmlns:a16="http://schemas.microsoft.com/office/drawing/2014/main" id="{956C0E2D-B291-D443-7F4D-F5D74C24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1477654"/>
            <a:ext cx="8269678" cy="33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B9F14-E918-F296-E229-3897FE35D21D}"/>
              </a:ext>
            </a:extLst>
          </p:cNvPr>
          <p:cNvSpPr txBox="1"/>
          <p:nvPr/>
        </p:nvSpPr>
        <p:spPr>
          <a:xfrm>
            <a:off x="342900" y="4800600"/>
            <a:ext cx="114642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두 이미지를 비교해보면 어떤 차이가 있나요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한 이미지 내에 어떤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 존재하지 않습니다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위치를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인식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localization)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했고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판별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classification)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하는 접근법을 보여줍니다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Instance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비슷하게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생겼긴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하지만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Multi objects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존재합니다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심지어 같은 사람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인데도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따로 구분을 해주고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이것은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의 위치를 정확히 식별하는 객체 인식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 detection)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접근법을 보여줍니다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1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411480" y="100709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ore-KR" altLang="en-US" b="1" dirty="0">
                <a:solidFill>
                  <a:srgbClr val="212529"/>
                </a:solidFill>
                <a:latin typeface="-apple-system"/>
              </a:rPr>
              <a:t>카메라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좌표계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(Camera Coordinate System)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F7D0C-FFDB-9854-898C-2EF75581208E}"/>
              </a:ext>
            </a:extLst>
          </p:cNvPr>
          <p:cNvSpPr txBox="1"/>
          <p:nvPr/>
        </p:nvSpPr>
        <p:spPr>
          <a:xfrm>
            <a:off x="1040130" y="1586002"/>
            <a:ext cx="10367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 좌표계가 우리가 살고 있는 공간의 한 지점을 기준으로 한 좌표계라면 카메라 좌표계는 카메라를 기준으로 한 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 좌표계는 아래 그림과 같이 카메라의 초점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렌즈의 중심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을 원점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카메라의 정면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광학축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Z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 아래쪽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오른쪽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축으로 잡습니다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 </a:t>
            </a:r>
            <a:endParaRPr lang="ko-Kore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D03BC1-5914-F52E-0E09-96D3E0C3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85" y="2718912"/>
            <a:ext cx="3650519" cy="23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B4657-0316-2E6F-B3E7-4B6AEBE5DB65}"/>
              </a:ext>
            </a:extLst>
          </p:cNvPr>
          <p:cNvSpPr txBox="1"/>
          <p:nvPr/>
        </p:nvSpPr>
        <p:spPr>
          <a:xfrm>
            <a:off x="756602" y="5121980"/>
            <a:ext cx="109340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 좌표계의 단위는 물론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월드좌표계와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동일해야 할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월드 좌표계에서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meter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단위를 사용한다면 카메라 좌표계도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meter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단위를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 글에서는 카메라 좌표계를 기준으로 한 점의 좌표는 다음과 같이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아랫첨자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사용한 대문자로 표기합니다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99DA89-0364-D5B9-EA4D-6D4A3D32B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6254890"/>
            <a:ext cx="1333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19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13247-40B8-02A8-ECA9-97FF24102569}"/>
              </a:ext>
            </a:extLst>
          </p:cNvPr>
          <p:cNvSpPr txBox="1"/>
          <p:nvPr/>
        </p:nvSpPr>
        <p:spPr>
          <a:xfrm>
            <a:off x="422910" y="9734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Semantic Segmentation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74370" y="15214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- </a:t>
            </a:r>
            <a:r>
              <a:rPr lang="ko-Kore-KR" altLang="en-US" b="1" dirty="0">
                <a:solidFill>
                  <a:srgbClr val="212529"/>
                </a:solidFill>
                <a:latin typeface="-apple-system"/>
              </a:rPr>
              <a:t>아래의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사진은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Semantic Segmentation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활용 예시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9EA88A66-B623-0C16-10C0-52B18171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" y="2326660"/>
            <a:ext cx="5809256" cy="34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Vision foundation models and complex urban scene imagery">
            <a:extLst>
              <a:ext uri="{FF2B5EF4-FFF2-40B4-BE49-F238E27FC236}">
                <a16:creationId xmlns:a16="http://schemas.microsoft.com/office/drawing/2014/main" id="{47983736-FDA7-2AE3-C56C-42642F44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0" y="2326660"/>
            <a:ext cx="55626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53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74370" y="15214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Semantic Segmentation </a:t>
            </a: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대표적인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모델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U-Net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C3DF-3745-A7B2-D362-A506B83D0464}"/>
              </a:ext>
            </a:extLst>
          </p:cNvPr>
          <p:cNvSpPr txBox="1"/>
          <p:nvPr/>
        </p:nvSpPr>
        <p:spPr>
          <a:xfrm>
            <a:off x="422910" y="2069454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0" i="0" dirty="0">
                <a:solidFill>
                  <a:srgbClr val="212529"/>
                </a:solidFill>
                <a:effectLst/>
                <a:latin typeface="-apple-system"/>
              </a:rPr>
              <a:t>논문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주소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https://arxiv.org/pdf/1505.04597.pdf</a:t>
            </a: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ko-Kore-KR" altLang="en-US" dirty="0"/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65A201BD-64C2-D394-CA95-81832347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4" y="2608580"/>
            <a:ext cx="5454216" cy="42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80319-20D5-2E29-76F0-0900E0B47DC6}"/>
              </a:ext>
            </a:extLst>
          </p:cNvPr>
          <p:cNvSpPr txBox="1"/>
          <p:nvPr/>
        </p:nvSpPr>
        <p:spPr>
          <a:xfrm>
            <a:off x="5877126" y="1914256"/>
            <a:ext cx="61264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모델 구조는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대표적 모델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U-Net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구조입니다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527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x527 size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input image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들어가고 출력으로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338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x338 size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classes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가진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출력됩니다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가장 마지막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channel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수가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점에서 확인할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문제에 따라 다르게 정의하면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얻을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인물 모드면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배경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세포 사진에서는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암 세포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암 세포가 아닌 영역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구분합니다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이전에 봤던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classification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 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보다 확실히 더 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출력값입니다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이유는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위해 이미지의 각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pixel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해당하는 영역의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별 정보가 필요하기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02EF4-E1AB-4F07-C40A-4C2048C2F08B}"/>
              </a:ext>
            </a:extLst>
          </p:cNvPr>
          <p:cNvSpPr txBox="1"/>
          <p:nvPr/>
        </p:nvSpPr>
        <p:spPr>
          <a:xfrm>
            <a:off x="422910" y="9734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#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628800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13247-40B8-02A8-ECA9-97FF24102569}"/>
              </a:ext>
            </a:extLst>
          </p:cNvPr>
          <p:cNvSpPr txBox="1"/>
          <p:nvPr/>
        </p:nvSpPr>
        <p:spPr>
          <a:xfrm>
            <a:off x="427773" y="152796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21AA9-EDAD-1C4D-86A9-40F396A69B05}"/>
              </a:ext>
            </a:extLst>
          </p:cNvPr>
          <p:cNvSpPr txBox="1"/>
          <p:nvPr/>
        </p:nvSpPr>
        <p:spPr>
          <a:xfrm>
            <a:off x="427774" y="2080884"/>
            <a:ext cx="11619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Instance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같은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내에서도 각 개체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instance)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분리하여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수행합니다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위에서 언급한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보다 더 어려운 과제입니다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이때는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 detection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모델로 각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구분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하고 이후에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object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별로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을 수행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Instance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방식 중 대표적인 것이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2017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년에 발표되었고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2-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stage-Object 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가장 대표적인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Faster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계승했습니다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5BEA-3C35-4987-029C-E29254E06987}"/>
              </a:ext>
            </a:extLst>
          </p:cNvPr>
          <p:cNvSpPr txBox="1"/>
          <p:nvPr/>
        </p:nvSpPr>
        <p:spPr>
          <a:xfrm>
            <a:off x="427773" y="4389208"/>
            <a:ext cx="11619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Faster-R-CNN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아이디어인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Region of Interest Pooling Layer(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개념을 개선하여 정확한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유리하게 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1) 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RoIAlign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그리고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2)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클래스별 마스크 분리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단순한 두 가지 아이디어를 썼습니다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 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사실상 하나의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엮어낸 것으로 평가받는 중요한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모델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42863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17220" y="181862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–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Mask R-CNN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소개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논문 주소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  <a:hlinkClick r:id="rId2"/>
              </a:rPr>
              <a:t>https://arxiv.org/abs/1703.06870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CF721BB3-448C-B7F3-32A0-E1FB34CB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2782570"/>
            <a:ext cx="62865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35FD-94F1-695B-C292-8B0416341F16}"/>
              </a:ext>
            </a:extLst>
          </p:cNvPr>
          <p:cNvSpPr txBox="1"/>
          <p:nvPr/>
        </p:nvSpPr>
        <p:spPr>
          <a:xfrm>
            <a:off x="6915150" y="2464951"/>
            <a:ext cx="50634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Faster-R-CNN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계열에서 사용하는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개념과 그 한계점을 알아보겠습니다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옆에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다양한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영역을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Pooling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통해 동일한 크기의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추출하는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이후 고정 사이즈의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바탕으로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bounding box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찾아냅니다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구성은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영역의 정확한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마스킹을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필요로 하는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문제가 발생합니다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D9D7-E78C-644E-B147-7C33FDCBBCB3}"/>
              </a:ext>
            </a:extLst>
          </p:cNvPr>
          <p:cNvSpPr txBox="1"/>
          <p:nvPr/>
        </p:nvSpPr>
        <p:spPr>
          <a:xfrm>
            <a:off x="302043" y="136346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82245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17220" y="148715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–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Mask R-CNN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소개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논문 주소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  <a:hlinkClick r:id="rId2"/>
              </a:rPr>
              <a:t>https://arxiv.org/abs/1703.06870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CB41-EC0B-AC5D-F9D7-765EFB29767C}"/>
              </a:ext>
            </a:extLst>
          </p:cNvPr>
          <p:cNvSpPr txBox="1"/>
          <p:nvPr/>
        </p:nvSpPr>
        <p:spPr>
          <a:xfrm>
            <a:off x="416343" y="10136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0D2170A-4638-4C39-868A-3458414D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3" y="2331720"/>
            <a:ext cx="3980423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96BF5-E8B1-08C7-7E76-501EA10A7C75}"/>
              </a:ext>
            </a:extLst>
          </p:cNvPr>
          <p:cNvSpPr txBox="1"/>
          <p:nvPr/>
        </p:nvSpPr>
        <p:spPr>
          <a:xfrm>
            <a:off x="4396766" y="2642920"/>
            <a:ext cx="7501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과정에서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Quantization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이 필요하다는 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도대체 그게 무슨 말일까요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AB8B6-7490-6604-A92D-73E80B8B95BC}"/>
              </a:ext>
            </a:extLst>
          </p:cNvPr>
          <p:cNvSpPr txBox="1"/>
          <p:nvPr/>
        </p:nvSpPr>
        <p:spPr>
          <a:xfrm>
            <a:off x="4731995" y="3798690"/>
            <a:ext cx="7166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그림은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16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x16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분할습니다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크기는 다양한데 모든 영역의 가로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세로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pixel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크기가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16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배수인 것은 아닙니다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만약 위처럼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200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x145 pixel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16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x16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영역 위에 끼워 맞추다 보면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어쩔 수 없이 영역 밖에 포함되거나 버려지는 영역이 생깁니다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이는 정보 손실과 왜곡을 야기합니다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327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17220" y="148715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–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Mask R-CNN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소개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논문 주소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  <a:hlinkClick r:id="rId2"/>
              </a:rPr>
              <a:t>https://arxiv.org/abs/1703.06870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CB41-EC0B-AC5D-F9D7-765EFB29767C}"/>
              </a:ext>
            </a:extLst>
          </p:cNvPr>
          <p:cNvSpPr txBox="1"/>
          <p:nvPr/>
        </p:nvSpPr>
        <p:spPr>
          <a:xfrm>
            <a:off x="416343" y="10136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2BE6C-AAC1-5899-2A59-6E2E22ABF9BC}"/>
              </a:ext>
            </a:extLst>
          </p:cNvPr>
          <p:cNvSpPr txBox="1"/>
          <p:nvPr/>
        </p:nvSpPr>
        <p:spPr>
          <a:xfrm>
            <a:off x="4141470" y="3078782"/>
            <a:ext cx="76123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그림에서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200,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세로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145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영역에 대해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X3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적용했을 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정보를 잃어버리게 되는 영역의 색깔과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불필요하게 포함되는 영역의 색깔은 각각 어떤 색인가요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1EDCB73-A3D2-9B7E-411C-17C2203D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722484"/>
            <a:ext cx="3262115" cy="340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7CE8D9-05DB-A1C8-461A-0C4528BB6C44}"/>
              </a:ext>
            </a:extLst>
          </p:cNvPr>
          <p:cNvSpPr txBox="1"/>
          <p:nvPr/>
        </p:nvSpPr>
        <p:spPr>
          <a:xfrm>
            <a:off x="4141470" y="4290986"/>
            <a:ext cx="7703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정답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/>
              <a:t>3X3 RoI Pooling은 가로/세로 각각 3의 배수만큼의 영역만큼만 적용된다. 따라서 가로 6, 세로 3칸만큼만 적용이 가능하므로 진한파랑, 연한파랑색 영역은 정보를 잃어버리게 된다. 또 녹색 영역이 불필요하게 포함된다. </a:t>
            </a:r>
          </a:p>
        </p:txBody>
      </p:sp>
    </p:spTree>
    <p:extLst>
      <p:ext uri="{BB962C8B-B14F-4D97-AF65-F5344CB8AC3E}">
        <p14:creationId xmlns:p14="http://schemas.microsoft.com/office/powerpoint/2010/main" val="4207046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560070" y="23558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정리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!!!!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CB41-EC0B-AC5D-F9D7-765EFB29767C}"/>
              </a:ext>
            </a:extLst>
          </p:cNvPr>
          <p:cNvSpPr txBox="1"/>
          <p:nvPr/>
        </p:nvSpPr>
        <p:spPr>
          <a:xfrm>
            <a:off x="359193" y="188229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BF237-7494-0280-446D-B5D30BCA9B06}"/>
              </a:ext>
            </a:extLst>
          </p:cNvPr>
          <p:cNvSpPr txBox="1"/>
          <p:nvPr/>
        </p:nvSpPr>
        <p:spPr>
          <a:xfrm>
            <a:off x="982980" y="2829370"/>
            <a:ext cx="1060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Mask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Faster R-CNN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에서 특성 추출방식을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"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RoIAlign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"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방식으로 개선을 하고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세그멘테이션을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더한 방식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C6D11-B323-53C7-F835-79F716FBE19F}"/>
              </a:ext>
            </a:extLst>
          </p:cNvPr>
          <p:cNvSpPr txBox="1"/>
          <p:nvPr/>
        </p:nvSpPr>
        <p:spPr>
          <a:xfrm>
            <a:off x="982980" y="3579909"/>
            <a:ext cx="10607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Mask-R-CNN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RoIAlign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Quantization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 않고도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처리할 고정 사이즈의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생성할 수 있게 아이디어를 제공합니다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아이디어의 핵심은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RoI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영역을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pooling layer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의 크기에 맞추어 등분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RoIPool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했을 때의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quantization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영역 중 가까운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것들과의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bilinear interpolation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계산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통해 생성해야 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계산해 낸다는 점입니다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724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62940" y="14859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정리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!!!!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CB41-EC0B-AC5D-F9D7-765EFB29767C}"/>
              </a:ext>
            </a:extLst>
          </p:cNvPr>
          <p:cNvSpPr txBox="1"/>
          <p:nvPr/>
        </p:nvSpPr>
        <p:spPr>
          <a:xfrm>
            <a:off x="462063" y="101236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12465-F804-3D07-2BFF-5B245D5488E2}"/>
              </a:ext>
            </a:extLst>
          </p:cNvPr>
          <p:cNvSpPr txBox="1"/>
          <p:nvPr/>
        </p:nvSpPr>
        <p:spPr>
          <a:xfrm>
            <a:off x="8115300" y="16116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FA9F736D-43A7-D2FE-2C55-12E58D60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1" y="1697388"/>
            <a:ext cx="6433820" cy="3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37524-77DC-5029-5D8D-9157A974A009}"/>
              </a:ext>
            </a:extLst>
          </p:cNvPr>
          <p:cNvSpPr txBox="1"/>
          <p:nvPr/>
        </p:nvSpPr>
        <p:spPr>
          <a:xfrm>
            <a:off x="569595" y="5015536"/>
            <a:ext cx="110985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 사진의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Faster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비교한 구조도를 보면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U-Net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처럼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크기를 키워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생성해 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통해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instance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해당하는 영역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instance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추론합니다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따른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예측할 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여러 가지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task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model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학습하여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object 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성능을 높입니다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747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1D1A4-8A9A-F23B-3A63-B0178E3E06C6}"/>
              </a:ext>
            </a:extLst>
          </p:cNvPr>
          <p:cNvSpPr txBox="1"/>
          <p:nvPr/>
        </p:nvSpPr>
        <p:spPr>
          <a:xfrm>
            <a:off x="662940" y="14859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정리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!!!!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CB41-EC0B-AC5D-F9D7-765EFB29767C}"/>
              </a:ext>
            </a:extLst>
          </p:cNvPr>
          <p:cNvSpPr txBox="1"/>
          <p:nvPr/>
        </p:nvSpPr>
        <p:spPr>
          <a:xfrm>
            <a:off x="462063" y="101236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212529"/>
                </a:solidFill>
                <a:latin typeface="-apple-system"/>
              </a:rPr>
              <a:t># </a:t>
            </a:r>
            <a:r>
              <a:rPr lang="en-US" altLang="ko-Kore-KR" b="1" dirty="0">
                <a:solidFill>
                  <a:srgbClr val="212529"/>
                </a:solidFill>
                <a:latin typeface="-apple-system"/>
              </a:rPr>
              <a:t>Instance Segmentation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12465-F804-3D07-2BFF-5B245D5488E2}"/>
              </a:ext>
            </a:extLst>
          </p:cNvPr>
          <p:cNvSpPr txBox="1"/>
          <p:nvPr/>
        </p:nvSpPr>
        <p:spPr>
          <a:xfrm>
            <a:off x="8115300" y="16116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7D3C83B2-C338-95A1-4E4A-382158FF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60" y="1796296"/>
            <a:ext cx="8372451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D6814-650F-2ED0-C2E3-71A498E4154F}"/>
              </a:ext>
            </a:extLst>
          </p:cNvPr>
          <p:cNvSpPr txBox="1"/>
          <p:nvPr/>
        </p:nvSpPr>
        <p:spPr>
          <a:xfrm>
            <a:off x="689610" y="4890532"/>
            <a:ext cx="108127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Bounding box regression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하는 </a:t>
            </a: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Bbox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 head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마스크를 예측하는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 Head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두 갈래로 나뉘어집니다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경우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Semantic Segmentation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달리 상대적으로 작은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28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x28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 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크기를 갖습니다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RoIAlign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통해 줄어든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예측하기 때문에 사용하려는 목적에 따라서 정확한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mask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얻으려는 경우에는 부적합하다는 단점이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332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73888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96F59378-306F-E4B5-828A-C282144A6979}"/>
              </a:ext>
            </a:extLst>
          </p:cNvPr>
          <p:cNvCxnSpPr>
            <a:cxnSpLocks/>
          </p:cNvCxnSpPr>
          <p:nvPr/>
        </p:nvCxnSpPr>
        <p:spPr>
          <a:xfrm>
            <a:off x="6600825" y="3909763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898560-688F-F206-E899-2DA713FC59E0}"/>
              </a:ext>
            </a:extLst>
          </p:cNvPr>
          <p:cNvSpPr txBox="1"/>
          <p:nvPr/>
        </p:nvSpPr>
        <p:spPr>
          <a:xfrm>
            <a:off x="6224065" y="2317885"/>
            <a:ext cx="60594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Segmentation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대표적인 모델 소개</a:t>
            </a: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07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388620" y="14071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 좌표계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Pixel Image Coordinate System)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EABAD-69DC-3BFA-8F44-B844CC1E9510}"/>
              </a:ext>
            </a:extLst>
          </p:cNvPr>
          <p:cNvSpPr txBox="1"/>
          <p:nvPr/>
        </p:nvSpPr>
        <p:spPr>
          <a:xfrm>
            <a:off x="672465" y="2058650"/>
            <a:ext cx="10824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편의상 픽셀 좌표계라고 썼지만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보통은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영상좌표계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Image Coordinate System)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라고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불립니다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 좌표계는 우리가 실제 눈으로 보는 영상에 대한 좌표계</a:t>
            </a:r>
            <a:endParaRPr lang="ko-Kore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F7F74-14C7-80CE-F2A1-59BAEC26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3076635"/>
            <a:ext cx="4788997" cy="28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9BD95-D77D-6CC0-C9A3-196658D4271C}"/>
              </a:ext>
            </a:extLst>
          </p:cNvPr>
          <p:cNvSpPr txBox="1"/>
          <p:nvPr/>
        </p:nvSpPr>
        <p:spPr>
          <a:xfrm>
            <a:off x="5370194" y="3257461"/>
            <a:ext cx="6410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옆에 그림과 같이 이미지의 왼쪽상단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left-top)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모서리를 원점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오른쪽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 증가방향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아래쪽 방향을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 증가방향으로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그리고 픽셀 좌표계의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축에 의해 결정되는 평면을 이미지 평면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image plane)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0076A-A256-1C3E-D6BF-0848EAC851D2}"/>
              </a:ext>
            </a:extLst>
          </p:cNvPr>
          <p:cNvSpPr txBox="1"/>
          <p:nvPr/>
        </p:nvSpPr>
        <p:spPr>
          <a:xfrm>
            <a:off x="5370194" y="4687104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 좌표계의 단위는 픽셀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pixel)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 좌표는 다음과 같이 소문자로 표기합니다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03C7672-7D0E-291B-36D8-48AF53AE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84" y="5623104"/>
            <a:ext cx="1028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29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91490" y="841266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</a:p>
          <a:p>
            <a:pPr algn="l"/>
            <a:r>
              <a:rPr lang="ko-Kore-KR" altLang="en-US" b="1" dirty="0">
                <a:solidFill>
                  <a:srgbClr val="212529"/>
                </a:solidFill>
                <a:latin typeface="-apple-system"/>
              </a:rPr>
              <a:t>논문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링크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" altLang="ko-KR" b="1" dirty="0">
                <a:solidFill>
                  <a:srgbClr val="212529"/>
                </a:solidFill>
                <a:latin typeface="-apple-system"/>
                <a:hlinkClick r:id="rId2"/>
              </a:rPr>
              <a:t>https://arxiv.org/abs/1411.4038</a:t>
            </a:r>
            <a:endParaRPr lang="en" altLang="ko-KR" b="1" dirty="0">
              <a:solidFill>
                <a:srgbClr val="212529"/>
              </a:solidFill>
              <a:latin typeface="-apple-system"/>
            </a:endParaRPr>
          </a:p>
          <a:p>
            <a:pPr algn="l"/>
            <a:endParaRPr lang="en" altLang="ko-KR" b="1" dirty="0">
              <a:solidFill>
                <a:srgbClr val="212529"/>
              </a:solidFill>
              <a:latin typeface="-apple-system"/>
            </a:endParaRPr>
          </a:p>
          <a:p>
            <a:pPr algn="l"/>
            <a:endParaRPr lang="en-US" altLang="ko-KR" b="1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1534B-A0E7-FBD1-462B-B62C5A2827EA}"/>
              </a:ext>
            </a:extLst>
          </p:cNvPr>
          <p:cNvSpPr txBox="1"/>
          <p:nvPr/>
        </p:nvSpPr>
        <p:spPr>
          <a:xfrm>
            <a:off x="1120140" y="1579930"/>
            <a:ext cx="75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 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문제를 위해 제안된 딥러닝 모델이다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46EC8FC8-0559-9A00-90E0-107F51A8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20" y="2104371"/>
            <a:ext cx="6715760" cy="295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8DF9-77AE-9E8C-799B-1C1BB89A82E6}"/>
              </a:ext>
            </a:extLst>
          </p:cNvPr>
          <p:cNvSpPr txBox="1"/>
          <p:nvPr/>
        </p:nvSpPr>
        <p:spPr>
          <a:xfrm>
            <a:off x="1120140" y="5214414"/>
            <a:ext cx="10012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모델을 위해 기존에 이미지 분류에서 우수한 성능을 보인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CNN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기반 모델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AlexNet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, VGG16,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GoogLeNet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목적에 맞춰 변형시킨 것이다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2681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765810" y="167270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63F35-97E5-DE5C-94E1-C6D924975508}"/>
              </a:ext>
            </a:extLst>
          </p:cNvPr>
          <p:cNvSpPr txBox="1"/>
          <p:nvPr/>
        </p:nvSpPr>
        <p:spPr>
          <a:xfrm>
            <a:off x="1268730" y="2300020"/>
            <a:ext cx="100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[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Image classification model] to [Semantic segmentation model]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크게 다음의 세 과정으로 표현할 수 있다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19D5D-8B2A-5B15-DAB9-D1C01BCB370A}"/>
              </a:ext>
            </a:extLst>
          </p:cNvPr>
          <p:cNvSpPr txBox="1"/>
          <p:nvPr/>
        </p:nvSpPr>
        <p:spPr>
          <a:xfrm>
            <a:off x="765810" y="3170396"/>
            <a:ext cx="8869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" altLang="ko-Kore-KR" b="1" i="1" dirty="0" err="1">
                <a:solidFill>
                  <a:srgbClr val="242424"/>
                </a:solidFill>
                <a:effectLst/>
                <a:latin typeface="source-serif-pro"/>
              </a:rPr>
              <a:t>Convolutionalization</a:t>
            </a:r>
            <a:endParaRPr lang="en" altLang="ko-Kore-KR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" altLang="ko-Kore-KR" b="1" i="1" dirty="0">
                <a:solidFill>
                  <a:srgbClr val="242424"/>
                </a:solidFill>
                <a:effectLst/>
                <a:latin typeface="source-serif-pro"/>
              </a:rPr>
              <a:t>Deconvolution (</a:t>
            </a:r>
            <a:r>
              <a:rPr lang="en" altLang="ko-Kore-KR" b="1" i="1" dirty="0" err="1">
                <a:solidFill>
                  <a:srgbClr val="242424"/>
                </a:solidFill>
                <a:effectLst/>
                <a:latin typeface="source-serif-pro"/>
              </a:rPr>
              <a:t>Upsampling</a:t>
            </a:r>
            <a:r>
              <a:rPr lang="en" altLang="ko-Kore-KR" b="1" i="1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" altLang="ko-Kore-KR" b="1" i="1" dirty="0">
                <a:solidFill>
                  <a:srgbClr val="242424"/>
                </a:solidFill>
                <a:effectLst/>
                <a:latin typeface="source-serif-pro"/>
              </a:rPr>
              <a:t>Skip architecture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1A577-3247-1838-30E8-BFE0AF56DC2B}"/>
              </a:ext>
            </a:extLst>
          </p:cNvPr>
          <p:cNvSpPr txBox="1"/>
          <p:nvPr/>
        </p:nvSpPr>
        <p:spPr>
          <a:xfrm>
            <a:off x="765810" y="4871769"/>
            <a:ext cx="1004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이번 리뷰의 핵심은 각 과정에 대한 방법과 의미를 이해하는 것이다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271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22910" y="176414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63F35-97E5-DE5C-94E1-C6D924975508}"/>
              </a:ext>
            </a:extLst>
          </p:cNvPr>
          <p:cNvSpPr txBox="1"/>
          <p:nvPr/>
        </p:nvSpPr>
        <p:spPr>
          <a:xfrm>
            <a:off x="948690" y="2320558"/>
            <a:ext cx="1004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 err="1"/>
              <a:t>Convolutionalization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76345-4DDB-11DB-5904-9C344F399F42}"/>
              </a:ext>
            </a:extLst>
          </p:cNvPr>
          <p:cNvSpPr txBox="1"/>
          <p:nvPr/>
        </p:nvSpPr>
        <p:spPr>
          <a:xfrm>
            <a:off x="548640" y="2876967"/>
            <a:ext cx="11247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Image classification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모델들은 기본적으로 내부 구조와 관계없이 모델의 근본적인 목표를 위해 출력층이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Fully-connected(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fc) layer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로 구성되어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구성은 네트워크의 입력층에서 중간부분까지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ConvNet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이용하여 영상의 특징들을 추출하고 해당 특징들을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출력층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부분에서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이용해 이미지를 분류하기 위함이다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그런데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관점에서는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fc layer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가 갖는 한계점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519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388620" y="112406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63F35-97E5-DE5C-94E1-C6D924975508}"/>
              </a:ext>
            </a:extLst>
          </p:cNvPr>
          <p:cNvSpPr txBox="1"/>
          <p:nvPr/>
        </p:nvSpPr>
        <p:spPr>
          <a:xfrm>
            <a:off x="914400" y="1680478"/>
            <a:ext cx="1004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관점에서는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fc layer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가 갖는 한계점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F578A-461A-7792-4054-09D394ECA7B3}"/>
              </a:ext>
            </a:extLst>
          </p:cNvPr>
          <p:cNvSpPr txBox="1"/>
          <p:nvPr/>
        </p:nvSpPr>
        <p:spPr>
          <a:xfrm>
            <a:off x="1451610" y="214906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 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이미지의 위치 정보가 사라진다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3338D11-9040-AD0A-31A8-6C0DD296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2617649"/>
            <a:ext cx="6126480" cy="37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06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388620" y="112406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63F35-97E5-DE5C-94E1-C6D924975508}"/>
              </a:ext>
            </a:extLst>
          </p:cNvPr>
          <p:cNvSpPr txBox="1"/>
          <p:nvPr/>
        </p:nvSpPr>
        <p:spPr>
          <a:xfrm>
            <a:off x="914400" y="1680478"/>
            <a:ext cx="1004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관점에서는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fc layer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가 갖는 한계점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311BC-0F92-1198-9343-9714A88404F2}"/>
              </a:ext>
            </a:extLst>
          </p:cNvPr>
          <p:cNvSpPr txBox="1"/>
          <p:nvPr/>
        </p:nvSpPr>
        <p:spPr>
          <a:xfrm>
            <a:off x="1520190" y="223688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2.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입력 이미지 크기가 고정된다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E96928CC-DA93-B8DA-C570-52E39771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90" y="2606219"/>
            <a:ext cx="5625219" cy="39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70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388620" y="112406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671E3-BEDD-F49E-3320-125033E18899}"/>
              </a:ext>
            </a:extLst>
          </p:cNvPr>
          <p:cNvSpPr txBox="1"/>
          <p:nvPr/>
        </p:nvSpPr>
        <p:spPr>
          <a:xfrm>
            <a:off x="765810" y="1678781"/>
            <a:ext cx="10961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목적은 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원본 이미지의 각 픽셀에 대해 클래스를 구분하고 인스턴스 및 배경을 분할하는 것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으로 위치 정보가 매우 중요하다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21D76E4-647F-3B7C-F171-F02EB3DB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07" y="2510492"/>
            <a:ext cx="7068185" cy="390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92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388620" y="112406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671E3-BEDD-F49E-3320-125033E18899}"/>
              </a:ext>
            </a:extLst>
          </p:cNvPr>
          <p:cNvSpPr txBox="1"/>
          <p:nvPr/>
        </p:nvSpPr>
        <p:spPr>
          <a:xfrm>
            <a:off x="765810" y="1678781"/>
            <a:ext cx="10961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목적은 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원본 이미지의 각 픽셀에 대해 클래스를 구분하고 인스턴스 및 배경을 분할하는 것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으로 위치 정보가 매우 중요하다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5A96-027F-7173-098D-87A74FD1F97B}"/>
              </a:ext>
            </a:extLst>
          </p:cNvPr>
          <p:cNvSpPr txBox="1"/>
          <p:nvPr/>
        </p:nvSpPr>
        <p:spPr>
          <a:xfrm>
            <a:off x="628650" y="2417802"/>
            <a:ext cx="11098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fc-layer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한계를 보완하기 위해 모든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fc-layer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Conv-layer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로 대체하는 방법을 택하였다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6A3132-E686-B5EF-AD48-40822673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90" y="2879824"/>
            <a:ext cx="5036820" cy="372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479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512445" y="108428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671E3-BEDD-F49E-3320-125033E18899}"/>
              </a:ext>
            </a:extLst>
          </p:cNvPr>
          <p:cNvSpPr txBox="1"/>
          <p:nvPr/>
        </p:nvSpPr>
        <p:spPr>
          <a:xfrm>
            <a:off x="937260" y="1697266"/>
            <a:ext cx="10961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Deconvolution</a:t>
            </a:r>
          </a:p>
          <a:p>
            <a:endParaRPr lang="en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" altLang="ko-KR" dirty="0">
                <a:solidFill>
                  <a:srgbClr val="242424"/>
                </a:solidFill>
                <a:latin typeface="source-serif-pro"/>
              </a:rPr>
              <a:t>Coarse map 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에서 </a:t>
            </a:r>
            <a:r>
              <a:rPr lang="en-US" altLang="ko-KR" dirty="0">
                <a:solidFill>
                  <a:srgbClr val="242424"/>
                </a:solidFill>
                <a:latin typeface="source-serif-pro"/>
              </a:rPr>
              <a:t>Dense map 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을 얻는 몇 가지 방법이 존재 </a:t>
            </a:r>
            <a:endParaRPr lang="en-US" altLang="ko-KR" dirty="0">
              <a:solidFill>
                <a:srgbClr val="242424"/>
              </a:solidFill>
              <a:latin typeface="source-serif-pro"/>
            </a:endParaRPr>
          </a:p>
          <a:p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DC3FF-45A5-3A42-7CF6-CE977BC8F8F5}"/>
              </a:ext>
            </a:extLst>
          </p:cNvPr>
          <p:cNvSpPr txBox="1"/>
          <p:nvPr/>
        </p:nvSpPr>
        <p:spPr>
          <a:xfrm>
            <a:off x="7852410" y="1826567"/>
            <a:ext cx="3074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Deconvolution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Unpooling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Shift and stitch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B899E22-37C4-DCC9-D94A-8B7EF3CD7C4C}"/>
              </a:ext>
            </a:extLst>
          </p:cNvPr>
          <p:cNvSpPr/>
          <p:nvPr/>
        </p:nvSpPr>
        <p:spPr>
          <a:xfrm>
            <a:off x="7063740" y="2283857"/>
            <a:ext cx="53721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AB259-0890-A496-3134-B71BF798C7BF}"/>
              </a:ext>
            </a:extLst>
          </p:cNvPr>
          <p:cNvSpPr txBox="1"/>
          <p:nvPr/>
        </p:nvSpPr>
        <p:spPr>
          <a:xfrm>
            <a:off x="512445" y="3384888"/>
            <a:ext cx="111671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물론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Pooling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사용하지 않거나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Pooling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stride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줄임으로써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Feature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크기가 작아지는 것을 처음부터 피할 수도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그러나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 경우 필터가 더 세밀한 부분을 볼 수는 있지만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Receptive Field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가 줄어들어 이미지의 컨텍스트를 놓치게 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또한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Pooling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urce-serif-pro"/>
              </a:rPr>
              <a:t>의 중요한 역할 중 하나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는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특징맵의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크기를 줄임으로써 학습 파라미터의 수를 감소시키는 것인데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과정이 사라지면 파라미터의 수가 급격히 증가하고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이로인해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더 많은 학습시간을 요구하게 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따라서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Coarse Feature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map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으로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" altLang="ko-Kore-KR" b="1" i="0" dirty="0" err="1">
                <a:solidFill>
                  <a:srgbClr val="242424"/>
                </a:solidFill>
                <a:effectLst/>
                <a:latin typeface="source-serif-pro"/>
              </a:rPr>
              <a:t>Upsampling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하는 방법을 고려해야 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051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514350" y="123283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Dense map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용어 소개 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3795E-E333-F3A0-C510-7D5B5232903C}"/>
              </a:ext>
            </a:extLst>
          </p:cNvPr>
          <p:cNvSpPr txBox="1"/>
          <p:nvPr/>
        </p:nvSpPr>
        <p:spPr>
          <a:xfrm>
            <a:off x="765810" y="338211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424"/>
                </a:solidFill>
                <a:latin typeface="source-serif-pro"/>
              </a:rPr>
              <a:t> 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71FE5-3621-E41B-4B70-6AA30D4535F8}"/>
              </a:ext>
            </a:extLst>
          </p:cNvPr>
          <p:cNvSpPr txBox="1"/>
          <p:nvPr/>
        </p:nvSpPr>
        <p:spPr>
          <a:xfrm>
            <a:off x="960120" y="1787767"/>
            <a:ext cx="10698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컴퓨터 비전 분야에서 주로 사용되는 용어로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밀도나 특징을 공간적으로 밀집하게 표현하는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말합니다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Dense map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이미지와 동일한 크기의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맵으로서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픽셀 위치에 해당하는 값이 특정 정보의 밀도나 특징을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72313-27B4-3C3E-FE17-4D873CD6F81A}"/>
              </a:ext>
            </a:extLst>
          </p:cNvPr>
          <p:cNvSpPr txBox="1"/>
          <p:nvPr/>
        </p:nvSpPr>
        <p:spPr>
          <a:xfrm>
            <a:off x="514350" y="28967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Dense map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다음과 같은 방법으로 생성됩니다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42696-992E-8495-3346-8606E1B81611}"/>
              </a:ext>
            </a:extLst>
          </p:cNvPr>
          <p:cNvSpPr txBox="1"/>
          <p:nvPr/>
        </p:nvSpPr>
        <p:spPr>
          <a:xfrm>
            <a:off x="746760" y="3429000"/>
            <a:ext cx="106984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밀도 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Density Map)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위치를 감지하거나 추정하기 위해 주로 사용되는 방법 중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객체가 존재하는 영역에 높은 값을 갖는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중심을 중심으로 점진적으로 낮은 값을 갖는다는 특징이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키포인트 검출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사람 검출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차량 검출 등 다양한 객체 검출 작업에서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히트맵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Heatmap)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객체의 위치나 활성화를 표현하는데 사용되는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객체가 존재하는 위치에 높은 값을 가지며 주변으로 갈수록 값이 감소하는 형태를 갖습니다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탐지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키포인트 검출 등에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광도 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Söhne"/>
              </a:rPr>
              <a:t>Illumination Map)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조명 조건이나 환경 변화를 반영하는데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특정 영역이 빛나는 정도를 나타내는 밀도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맵으로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활용될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246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582930" y="195292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1051560" y="250442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28B6F-D49D-F7C7-48DD-AC3F273529BF}"/>
              </a:ext>
            </a:extLst>
          </p:cNvPr>
          <p:cNvSpPr txBox="1"/>
          <p:nvPr/>
        </p:nvSpPr>
        <p:spPr>
          <a:xfrm>
            <a:off x="1028700" y="3055918"/>
            <a:ext cx="10172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차원 픽셀 그리드에서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이미지나 텍스처를 다른 크기로 변경하거나 회전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이동 등의 변환을 적용할 때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F2BFD-64D1-EC53-6395-4EA9DB2A733D}"/>
              </a:ext>
            </a:extLst>
          </p:cNvPr>
          <p:cNvSpPr txBox="1"/>
          <p:nvPr/>
        </p:nvSpPr>
        <p:spPr>
          <a:xfrm>
            <a:off x="845820" y="3874459"/>
            <a:ext cx="10698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10x10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이미지를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320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x320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이미지로 확대하려면 어떻게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해야할까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?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대표적인 방법이 바로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이해하기 위해서는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우선적으로 이해할 필요가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00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388620" y="14071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 좌표계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Normalized Image Coordinate System)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0CAA9-965F-4D51-5BA4-461DF44A2321}"/>
              </a:ext>
            </a:extLst>
          </p:cNvPr>
          <p:cNvSpPr txBox="1"/>
          <p:nvPr/>
        </p:nvSpPr>
        <p:spPr>
          <a:xfrm>
            <a:off x="937260" y="2048560"/>
            <a:ext cx="1034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지금까지 나온 좌표계는 모두 매우 직관적인 좌표계이지만 정규 좌표계는 편의상 도입된 가상의 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DDC13-0B76-B98F-EA28-49B807B800AE}"/>
              </a:ext>
            </a:extLst>
          </p:cNvPr>
          <p:cNvSpPr txBox="1"/>
          <p:nvPr/>
        </p:nvSpPr>
        <p:spPr>
          <a:xfrm>
            <a:off x="754380" y="2886969"/>
            <a:ext cx="1074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 좌표계를 한마디로 설명하자면</a:t>
            </a:r>
            <a:r>
              <a:rPr lang="ko-KR" altLang="en-US" b="0" i="0" dirty="0">
                <a:solidFill>
                  <a:srgbClr val="6600FF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</a:t>
            </a:r>
            <a:r>
              <a:rPr lang="ko-KR" altLang="en-US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카메라의 내부 파라미터</a:t>
            </a:r>
            <a:r>
              <a:rPr lang="en-US" altLang="ko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en" altLang="ko-Kore-KR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intrinsic parameter)</a:t>
            </a:r>
            <a:r>
              <a:rPr lang="ko-KR" altLang="en-US" b="0" i="0" dirty="0">
                <a:solidFill>
                  <a:srgbClr val="FF00D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의 영향을 제거한 이미지 좌표계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로 볼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또한 정규 좌표계는 좌표계의 단위를 없앤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정규화된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좌표계이며 카메라 초점과의 거리가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인 가상의 이미지 평면을 정의하는 좌표계입니다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좀더 쉽게 생각하자면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원래의 이미지 평면을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평행이동시켜서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카메라 초점과의 거리가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인 지점으로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옮겨놓은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이미지 평면을 생각하면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F6927-A98B-8CB0-B65A-59988ACAA208}"/>
              </a:ext>
            </a:extLst>
          </p:cNvPr>
          <p:cNvSpPr txBox="1"/>
          <p:nvPr/>
        </p:nvSpPr>
        <p:spPr>
          <a:xfrm>
            <a:off x="537210" y="5081529"/>
            <a:ext cx="11121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 좌표계의 원점은 정규 이미지 평면의 중점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광학축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Zc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와의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교점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입니다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그림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1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참조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).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픽셀 좌표계와 원점의 위치가 다름에 주의하기 바랍니다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09104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45770" y="118711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14400" y="17386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D92B3-1F9E-31CB-048E-75100416151F}"/>
              </a:ext>
            </a:extLst>
          </p:cNvPr>
          <p:cNvSpPr txBox="1"/>
          <p:nvPr/>
        </p:nvSpPr>
        <p:spPr>
          <a:xfrm>
            <a:off x="1325880" y="229421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다음의 두 값을 예측해 보자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79874" name="Picture 2">
            <a:extLst>
              <a:ext uri="{FF2B5EF4-FFF2-40B4-BE49-F238E27FC236}">
                <a16:creationId xmlns:a16="http://schemas.microsoft.com/office/drawing/2014/main" id="{5800AC48-04C9-E73F-4C97-FAADDB03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35" y="2716868"/>
            <a:ext cx="5566410" cy="295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CDFA9-E018-D782-F512-EBC9864F2BFC}"/>
              </a:ext>
            </a:extLst>
          </p:cNvPr>
          <p:cNvSpPr txBox="1"/>
          <p:nvPr/>
        </p:nvSpPr>
        <p:spPr>
          <a:xfrm>
            <a:off x="5623560" y="3714036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위의 값은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5,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아래 값은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7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임을 어렵지 않게 예측할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처럼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두 지점 사이의 값을 추정할 때 직관적으로 사용하는 방법이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38619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45770" y="118711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14400" y="17386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F4538-BDED-0EBB-C4BA-C91E66AF4C59}"/>
              </a:ext>
            </a:extLst>
          </p:cNvPr>
          <p:cNvSpPr txBox="1"/>
          <p:nvPr/>
        </p:nvSpPr>
        <p:spPr>
          <a:xfrm>
            <a:off x="1205230" y="229010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 추정 방식은 다음과 같이 식으로 표현할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E9A41D16-329C-8652-B905-7F8E60BA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841606"/>
            <a:ext cx="88900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FEC334-08D9-0C74-C4FB-354C9A19F20E}"/>
              </a:ext>
            </a:extLst>
          </p:cNvPr>
          <p:cNvSpPr txBox="1"/>
          <p:nvPr/>
        </p:nvSpPr>
        <p:spPr>
          <a:xfrm>
            <a:off x="2054225" y="5252106"/>
            <a:ext cx="903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식을 앞의 예제에 대입하면 다음과 같이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추정값을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쉽게 구할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830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45770" y="118711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14400" y="173861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F2364793-DCB9-9D46-561F-0C8F88FD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29691"/>
            <a:ext cx="5374640" cy="26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FA3D8-11A9-8ECC-421F-118BD83E5FB0}"/>
              </a:ext>
            </a:extLst>
          </p:cNvPr>
          <p:cNvSpPr txBox="1"/>
          <p:nvPr/>
        </p:nvSpPr>
        <p:spPr>
          <a:xfrm>
            <a:off x="5717540" y="190652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이러한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차원의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2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차원으로 확장한 것이다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A2DA1548-3A8A-30CC-BCA0-DF9A819B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40" y="3003283"/>
            <a:ext cx="5968480" cy="31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085142A8-D15E-D6EF-6588-FE04E11D8B7E}"/>
              </a:ext>
            </a:extLst>
          </p:cNvPr>
          <p:cNvSpPr/>
          <p:nvPr/>
        </p:nvSpPr>
        <p:spPr>
          <a:xfrm rot="5400000">
            <a:off x="8435340" y="2640373"/>
            <a:ext cx="528320" cy="366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732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37260" y="15443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D9CF0-F53A-8FC1-D8B5-6048BE2359E2}"/>
              </a:ext>
            </a:extLst>
          </p:cNvPr>
          <p:cNvSpPr txBox="1"/>
          <p:nvPr/>
        </p:nvSpPr>
        <p:spPr>
          <a:xfrm>
            <a:off x="1428750" y="209579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우리는 다음과 같은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Feature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빈 영역을 추정할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id="{FF20A01C-A8D3-524E-18F2-8841A4AE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2503489"/>
            <a:ext cx="5557520" cy="416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58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426E4335-422D-0C35-267E-E7113944A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8" y="2816988"/>
            <a:ext cx="5267842" cy="38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37260" y="15443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Backwards convolution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E87E9-BF79-BCF5-6010-8F6776B9DF05}"/>
              </a:ext>
            </a:extLst>
          </p:cNvPr>
          <p:cNvSpPr txBox="1"/>
          <p:nvPr/>
        </p:nvSpPr>
        <p:spPr>
          <a:xfrm>
            <a:off x="1405890" y="2095798"/>
            <a:ext cx="10389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prediction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위한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Upsampling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방법에는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처럼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정해진 방법만 있는 것은 아니다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즉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도 학습이 가능하다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F9273-3D27-7EB4-6327-4181C880E517}"/>
              </a:ext>
            </a:extLst>
          </p:cNvPr>
          <p:cNvSpPr txBox="1"/>
          <p:nvPr/>
        </p:nvSpPr>
        <p:spPr>
          <a:xfrm>
            <a:off x="5612130" y="4105514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Stride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가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2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이상인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연산의 경우 입력 이미지에 대해 크기가 줄어든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특징맵을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출력한다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이것은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Down-sampling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해당한다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982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6FC67-4599-600A-5893-D6ADA54813F6}"/>
              </a:ext>
            </a:extLst>
          </p:cNvPr>
          <p:cNvSpPr txBox="1"/>
          <p:nvPr/>
        </p:nvSpPr>
        <p:spPr>
          <a:xfrm>
            <a:off x="937260" y="15443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Backwards convolution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C8685-69F4-85C0-1C73-33F855292E96}"/>
              </a:ext>
            </a:extLst>
          </p:cNvPr>
          <p:cNvSpPr txBox="1"/>
          <p:nvPr/>
        </p:nvSpPr>
        <p:spPr>
          <a:xfrm>
            <a:off x="1143000" y="2095798"/>
            <a:ext cx="1058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연산을 반대로 할 경우 자연스럽게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효과를 볼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또한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 때 사용하는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Filter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가중치 값은 학습 파라미터에 해당한다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2A3A8832-DAD3-E2D3-2F95-0EFC3C31D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92" y="2924295"/>
            <a:ext cx="5370396" cy="36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06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09499-BE95-79DD-A950-26470C9E98E7}"/>
              </a:ext>
            </a:extLst>
          </p:cNvPr>
          <p:cNvSpPr txBox="1"/>
          <p:nvPr/>
        </p:nvSpPr>
        <p:spPr>
          <a:xfrm>
            <a:off x="880110" y="1505992"/>
            <a:ext cx="10847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에서는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과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Backwards 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두 가지 방법을 사용하여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Coarse Feature map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으로부터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prediction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구했다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초기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위한 모델은 다음과 같이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VGG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모델을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컨볼루션화한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구조에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작업을 더함으로써 얻을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A8624E40-55BF-48C5-B391-9B7F63FA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" y="3127178"/>
            <a:ext cx="6631189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312BC-4B3F-558A-CE7A-D863157A190B}"/>
              </a:ext>
            </a:extLst>
          </p:cNvPr>
          <p:cNvSpPr txBox="1"/>
          <p:nvPr/>
        </p:nvSpPr>
        <p:spPr>
          <a:xfrm>
            <a:off x="7099819" y="3874680"/>
            <a:ext cx="445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처럼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Interpolation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통해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coarse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도출할 수 있었지만 근본적으로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feature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크기가 너무 작기 때문에 예측된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정보는 여전히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거칠수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밖에 없다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1248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A44BE13D-2E5F-1226-F865-09F5FABF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082" y="1187112"/>
            <a:ext cx="6334598" cy="42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1E3-18C1-15B2-C9BD-B53E410DC224}"/>
              </a:ext>
            </a:extLst>
          </p:cNvPr>
          <p:cNvSpPr txBox="1"/>
          <p:nvPr/>
        </p:nvSpPr>
        <p:spPr>
          <a:xfrm>
            <a:off x="4046220" y="5117176"/>
            <a:ext cx="374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Segmentation</a:t>
            </a:r>
            <a:r>
              <a:rPr lang="ko-KR" altLang="en-US" dirty="0"/>
              <a:t>이 정교하지 못하다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9D743-B4AA-8C51-C232-95D1901817A2}"/>
              </a:ext>
            </a:extLst>
          </p:cNvPr>
          <p:cNvSpPr txBox="1"/>
          <p:nvPr/>
        </p:nvSpPr>
        <p:spPr>
          <a:xfrm>
            <a:off x="1007744" y="5844392"/>
            <a:ext cx="1082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무려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Stride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가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32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인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과정에서 얼마나 많은 정보가 손실될 지를 생각해보면 당연한 결과이다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286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6A93-5F6B-0F64-FBCD-05514F7C7354}"/>
              </a:ext>
            </a:extLst>
          </p:cNvPr>
          <p:cNvSpPr txBox="1"/>
          <p:nvPr/>
        </p:nvSpPr>
        <p:spPr>
          <a:xfrm>
            <a:off x="857250" y="1531531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정교한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위해서 추가적인 작업이 필요한 이유다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CE0DA-3C28-67B2-59CD-DC0DB3340DD1}"/>
              </a:ext>
            </a:extLst>
          </p:cNvPr>
          <p:cNvSpPr txBox="1"/>
          <p:nvPr/>
        </p:nvSpPr>
        <p:spPr>
          <a:xfrm>
            <a:off x="6389370" y="3391228"/>
            <a:ext cx="5692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본 논문에서는 정확하고 상세한 구분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얻기 위해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endParaRPr lang="ko-KR" alt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Deep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&amp;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Coarse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추상적인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레이어의 의미적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Semantic)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정보와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Shallow &amp; fine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층의 외관적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appearance)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정보를 결합한 </a:t>
            </a:r>
            <a:r>
              <a:rPr lang="en" altLang="ko-Kore-KR" b="1" i="0" dirty="0">
                <a:solidFill>
                  <a:srgbClr val="242424"/>
                </a:solidFill>
                <a:effectLst/>
                <a:latin typeface="source-serif-pro"/>
              </a:rPr>
              <a:t>Skip architecture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정의한다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60B5B91C-7E6D-884B-EBC8-04EA5933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" y="2070260"/>
            <a:ext cx="5773166" cy="41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95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6A93-5F6B-0F64-FBCD-05514F7C7354}"/>
              </a:ext>
            </a:extLst>
          </p:cNvPr>
          <p:cNvSpPr txBox="1"/>
          <p:nvPr/>
        </p:nvSpPr>
        <p:spPr>
          <a:xfrm>
            <a:off x="857250" y="1531531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정교한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위해서 추가적인 작업이 필요한 이유다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4BB281A4-82D1-5C5A-F818-1655F825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209800"/>
            <a:ext cx="889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CD54C-49BA-6CC0-AD4B-2962F99A2C37}"/>
              </a:ext>
            </a:extLst>
          </p:cNvPr>
          <p:cNvSpPr txBox="1"/>
          <p:nvPr/>
        </p:nvSpPr>
        <p:spPr>
          <a:xfrm>
            <a:off x="1135380" y="4860937"/>
            <a:ext cx="10408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시각화 모델을 통해 입력 이미지에 대해 얕은 층에서는 주로 직선 및 곡선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색상 등의 낮은 수준의 특징에 활성화되고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깊은 층에서는 보다 복잡하고 포괄적인 개체 정보에 활성화된다는 것을 확인할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또한 얕은 층에선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local feature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깊은 층에선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global feature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감지한다고 볼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574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5DF9F-4796-F058-6B09-9EA45566D001}"/>
              </a:ext>
            </a:extLst>
          </p:cNvPr>
          <p:cNvSpPr txBox="1"/>
          <p:nvPr/>
        </p:nvSpPr>
        <p:spPr>
          <a:xfrm>
            <a:off x="377190" y="2412980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그렇다면 이렇게 굳이 정규 이미지 평면과 정규 좌표계를 도입한 이유는 무엇일까요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?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E3EF8-B471-A52D-AF51-660AE78A0358}"/>
              </a:ext>
            </a:extLst>
          </p:cNvPr>
          <p:cNvSpPr txBox="1"/>
          <p:nvPr/>
        </p:nvSpPr>
        <p:spPr>
          <a:xfrm>
            <a:off x="685800" y="3253443"/>
            <a:ext cx="10595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우리가 동일한 장면을 동일한 위치와 동일한 각도에서 찍더라도 사용한 카메라에 따라서 또는 카메라 세팅에 따라서 서로 다른 영상을 얻게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그런데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이러한 카메라 간의 차이는 어떤 일관된 기하학적인 해석을 하는데 있어서 불필요한 요소일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따라서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이러한 요소를 제거한 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정규화된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이미지 평면에서 공통된 기하학적 특성을 분석하고 이론을 수립하는 것이 보다 효과적이기 때문입니다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939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6A93-5F6B-0F64-FBCD-05514F7C7354}"/>
              </a:ext>
            </a:extLst>
          </p:cNvPr>
          <p:cNvSpPr txBox="1"/>
          <p:nvPr/>
        </p:nvSpPr>
        <p:spPr>
          <a:xfrm>
            <a:off x="857250" y="1531531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정교한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위해서 추가적인 작업이 필요한 이유다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2234F-99AF-B0A8-0181-2BF2D56DD75A}"/>
              </a:ext>
            </a:extLst>
          </p:cNvPr>
          <p:cNvSpPr txBox="1"/>
          <p:nvPr/>
        </p:nvSpPr>
        <p:spPr>
          <a:xfrm>
            <a:off x="571500" y="2070260"/>
            <a:ext cx="1045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FCNs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연구팀은 이러한 직관을 기반으로 앞에서 구한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얕은 층의 정보를 결합하는 방식으로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품질을 개선하였다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33D6E57B-5713-C9E6-CE16-2C0D81F4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24" y="2665692"/>
            <a:ext cx="5025225" cy="37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C930-929E-4C12-ADDF-7E0ED679CDDB}"/>
              </a:ext>
            </a:extLst>
          </p:cNvPr>
          <p:cNvSpPr txBox="1"/>
          <p:nvPr/>
        </p:nvSpPr>
        <p:spPr>
          <a:xfrm>
            <a:off x="3406140" y="6376533"/>
            <a:ext cx="113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FCN-16s</a:t>
            </a:r>
            <a:endParaRPr lang="en" altLang="ko-Kore-KR" dirty="0">
              <a:effectLst/>
            </a:endParaRPr>
          </a:p>
        </p:txBody>
      </p:sp>
      <p:pic>
        <p:nvPicPr>
          <p:cNvPr id="90116" name="Picture 4">
            <a:extLst>
              <a:ext uri="{FF2B5EF4-FFF2-40B4-BE49-F238E27FC236}">
                <a16:creationId xmlns:a16="http://schemas.microsoft.com/office/drawing/2014/main" id="{CDC93979-C55D-38AD-084E-D192C40F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90" y="2680872"/>
            <a:ext cx="5025224" cy="37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02CCD4-B7B8-FF47-FF29-017F4489F8B0}"/>
              </a:ext>
            </a:extLst>
          </p:cNvPr>
          <p:cNvSpPr txBox="1"/>
          <p:nvPr/>
        </p:nvSpPr>
        <p:spPr>
          <a:xfrm>
            <a:off x="8253729" y="6390366"/>
            <a:ext cx="113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FCN-</a:t>
            </a:r>
            <a:r>
              <a:rPr lang="en-US" altLang="ko-KR" dirty="0"/>
              <a:t>8</a:t>
            </a:r>
            <a:r>
              <a:rPr lang="en" altLang="ko-Kore-KR" dirty="0"/>
              <a:t>s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5869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99280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6A93-5F6B-0F64-FBCD-05514F7C7354}"/>
              </a:ext>
            </a:extLst>
          </p:cNvPr>
          <p:cNvSpPr txBox="1"/>
          <p:nvPr/>
        </p:nvSpPr>
        <p:spPr>
          <a:xfrm>
            <a:off x="857250" y="1531531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정교한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위해서 추가적인 작업이 필요한 이유다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4C6-154F-6C3B-E3A2-9C1E7BDC66C5}"/>
              </a:ext>
            </a:extLst>
          </p:cNvPr>
          <p:cNvSpPr txBox="1"/>
          <p:nvPr/>
        </p:nvSpPr>
        <p:spPr>
          <a:xfrm>
            <a:off x="594360" y="2070260"/>
            <a:ext cx="1120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각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Pooling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Prediction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 추가된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Conv layer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필터는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0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으로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Trainable Backwards convolution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Bilinear interpolation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으로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초기화한 후 학습을 진행하였다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Skip Architecture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통해 다음과 같이 개선된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결과를 얻을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7006BA93-5FA1-72A7-F676-386411A5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05" y="3270589"/>
            <a:ext cx="5660390" cy="34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475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132294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6A93-5F6B-0F64-FBCD-05514F7C7354}"/>
              </a:ext>
            </a:extLst>
          </p:cNvPr>
          <p:cNvSpPr txBox="1"/>
          <p:nvPr/>
        </p:nvSpPr>
        <p:spPr>
          <a:xfrm>
            <a:off x="674370" y="1908148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보다 정교한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위해서 추가적인 작업이 필요한 이유다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7006BA93-5FA1-72A7-F676-386411A5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93349"/>
            <a:ext cx="5660390" cy="34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E0CED-6F59-8167-FBB7-36FB0BF49EF4}"/>
              </a:ext>
            </a:extLst>
          </p:cNvPr>
          <p:cNvSpPr txBox="1"/>
          <p:nvPr/>
        </p:nvSpPr>
        <p:spPr>
          <a:xfrm>
            <a:off x="6595110" y="3596449"/>
            <a:ext cx="5383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실제 성능 지표에서도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FCN-32s &gt; FCN-16s &gt; FCN-8s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순으로 결과가 나아지는 것을 확인할 수 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388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>
            <a:extLst>
              <a:ext uri="{FF2B5EF4-FFF2-40B4-BE49-F238E27FC236}">
                <a16:creationId xmlns:a16="http://schemas.microsoft.com/office/drawing/2014/main" id="{582CD4BB-FD7A-3F95-8816-871F9506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14" y="1211580"/>
            <a:ext cx="5849064" cy="52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468630" y="132294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성능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B97D2015-AC93-3CCA-8495-CD3F3306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966353"/>
            <a:ext cx="582041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41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88DE92-346B-9BF2-525D-FB59DD77361A}"/>
              </a:ext>
            </a:extLst>
          </p:cNvPr>
          <p:cNvSpPr txBox="1"/>
          <p:nvPr/>
        </p:nvSpPr>
        <p:spPr>
          <a:xfrm>
            <a:off x="662940" y="163155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#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FCN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(Fully Convolution Network)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정리</a:t>
            </a:r>
            <a:endParaRPr lang="en" altLang="ko-Kore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4E65F-6F8F-1385-2153-1EF43067BF83}"/>
              </a:ext>
            </a:extLst>
          </p:cNvPr>
          <p:cNvSpPr txBox="1"/>
          <p:nvPr/>
        </p:nvSpPr>
        <p:spPr>
          <a:xfrm>
            <a:off x="937260" y="2395732"/>
            <a:ext cx="103174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기존의 딥러닝 기반 이미지 분류를 위해 학습이 완료된 모델의 구조를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목적에 맞게 수정하여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Transfer learning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Convolutionalized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모델을 통해 예측된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Coarse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원본 이미지 사이즈와 같이 세밀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하게 만들기 위해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수행하였다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또한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Deep Neural Network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에서 얕은 층의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Local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정보와 깊은 층의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정보를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결함하는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Skip architecture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통해 보다 정교한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Segmantation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결과를 얻을 수 있었다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FCNs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End-to-End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방식의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Fully-Convolution Model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통한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Dense Prediction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혹은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Semantic 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초석을 닦은 연구로써 이후 많은 관련 연구들에 영향을 주었다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2644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434340" y="885289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</a:t>
            </a:r>
            <a:endParaRPr lang="en-US" altLang="ko-K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ko-KR" altLang="en-US" b="1" dirty="0">
                <a:solidFill>
                  <a:srgbClr val="242424"/>
                </a:solidFill>
                <a:latin typeface="sohne"/>
              </a:rPr>
              <a:t>논문 링크 </a:t>
            </a:r>
            <a:r>
              <a:rPr lang="en-US" altLang="ko-KR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ko-KR" altLang="en-US" b="1" dirty="0">
                <a:solidFill>
                  <a:srgbClr val="242424"/>
                </a:solidFill>
                <a:latin typeface="sohne"/>
              </a:rPr>
              <a:t> </a:t>
            </a:r>
            <a:r>
              <a:rPr lang="en" altLang="ko-KR" b="1" dirty="0">
                <a:solidFill>
                  <a:srgbClr val="242424"/>
                </a:solidFill>
                <a:latin typeface="sohne"/>
                <a:hlinkClick r:id="rId2"/>
              </a:rPr>
              <a:t>https://arxiv.org/pdf/1505.04597.pdf</a:t>
            </a:r>
            <a:endParaRPr lang="en" altLang="ko-KR" b="1" dirty="0">
              <a:solidFill>
                <a:srgbClr val="242424"/>
              </a:solidFill>
              <a:latin typeface="sohne"/>
            </a:endParaRPr>
          </a:p>
          <a:p>
            <a:pPr algn="l"/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B6E7D-665E-91BF-F3E6-2218F1473A5C}"/>
              </a:ext>
            </a:extLst>
          </p:cNvPr>
          <p:cNvSpPr txBox="1"/>
          <p:nvPr/>
        </p:nvSpPr>
        <p:spPr>
          <a:xfrm>
            <a:off x="986790" y="1690211"/>
            <a:ext cx="1021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Biomedical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분야에서 이미지 분할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Image Segmentation)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목적으로 제안된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End-to-End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방식의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Fully-Convolutional Network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기반 모델이다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17729-53E5-1340-45F3-CC3F0E581C53}"/>
              </a:ext>
            </a:extLst>
          </p:cNvPr>
          <p:cNvSpPr txBox="1"/>
          <p:nvPr/>
        </p:nvSpPr>
        <p:spPr>
          <a:xfrm>
            <a:off x="986790" y="2679799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네트워크 구성의 형태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(‘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U’)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로 인해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이라는 이름이 붙여졌다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6F0EC9B2-BBF0-965F-EFD9-68731BE6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24" y="3275589"/>
            <a:ext cx="4864696" cy="32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58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40030" y="91832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Contracting Path 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수축 단계 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pic>
        <p:nvPicPr>
          <p:cNvPr id="96260" name="Picture 4">
            <a:extLst>
              <a:ext uri="{FF2B5EF4-FFF2-40B4-BE49-F238E27FC236}">
                <a16:creationId xmlns:a16="http://schemas.microsoft.com/office/drawing/2014/main" id="{867DECE9-E276-4B8C-218E-2415B0CB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5" y="1588988"/>
            <a:ext cx="6597650" cy="493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17FDB1-512A-E8B3-3A3C-EEF4C03DA927}"/>
              </a:ext>
            </a:extLst>
          </p:cNvPr>
          <p:cNvSpPr txBox="1"/>
          <p:nvPr/>
        </p:nvSpPr>
        <p:spPr>
          <a:xfrm>
            <a:off x="7169150" y="2697698"/>
            <a:ext cx="50228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3x3 convolutions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두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차례씩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반복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패딩 없음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활성화 함수는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ReLU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2x2 max-pooling (stride: 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Down-sampling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마다 채널의 수를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2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배로 늘림</a:t>
            </a:r>
          </a:p>
        </p:txBody>
      </p:sp>
    </p:spTree>
    <p:extLst>
      <p:ext uri="{BB962C8B-B14F-4D97-AF65-F5344CB8AC3E}">
        <p14:creationId xmlns:p14="http://schemas.microsoft.com/office/powerpoint/2010/main" val="4260146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40030" y="918329"/>
            <a:ext cx="1005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Expanding Path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Contracting Path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와 반대의 연산으로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특징맵을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확장한다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pPr algn="l"/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pic>
        <p:nvPicPr>
          <p:cNvPr id="97282" name="Picture 2">
            <a:extLst>
              <a:ext uri="{FF2B5EF4-FFF2-40B4-BE49-F238E27FC236}">
                <a16:creationId xmlns:a16="http://schemas.microsoft.com/office/drawing/2014/main" id="{7C50C68D-99E1-26F4-802A-E065EE662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1428750"/>
            <a:ext cx="6833131" cy="51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45E6F-778A-7F77-5505-A750735F04A2}"/>
              </a:ext>
            </a:extLst>
          </p:cNvPr>
          <p:cNvSpPr txBox="1"/>
          <p:nvPr/>
        </p:nvSpPr>
        <p:spPr>
          <a:xfrm>
            <a:off x="6640830" y="1518493"/>
            <a:ext cx="5394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2x2 convolution (“up-convolution”)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3x3 convolutions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두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차례씩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반복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패딩 없음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Up-Conv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통한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Up-sampling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마다 채널의 수를 반으로 줄임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활성화 함수는 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ReLU</a:t>
            </a: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Up-Conv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특징맵은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Contracting path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테두리가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Cropped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특징맵과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concatenation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마지막 레이어에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x1 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13D3B-1F4D-C194-B017-C6976B4BCEFD}"/>
              </a:ext>
            </a:extLst>
          </p:cNvPr>
          <p:cNvSpPr txBox="1"/>
          <p:nvPr/>
        </p:nvSpPr>
        <p:spPr>
          <a:xfrm>
            <a:off x="5909310" y="4217581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위와 같은 구성으로 총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23-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Layers Fully Convolutional Networks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구조이다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br>
              <a:rPr lang="ko-KR" altLang="en-US" dirty="0"/>
            </a:b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E439-1C15-68AA-E647-3B15359B435B}"/>
              </a:ext>
            </a:extLst>
          </p:cNvPr>
          <p:cNvSpPr txBox="1"/>
          <p:nvPr/>
        </p:nvSpPr>
        <p:spPr>
          <a:xfrm>
            <a:off x="7156981" y="4857077"/>
            <a:ext cx="48788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주목해야 하는 점은 최종 출력인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 map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의 크기는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Input Image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크기보다 작다는 것이다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연산에서 패딩을 사용하지 않았기 때문이다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01238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40030" y="91832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Overlap-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Tite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Input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93A-30E3-4028-7A8A-BA8BF0513732}"/>
              </a:ext>
            </a:extLst>
          </p:cNvPr>
          <p:cNvSpPr txBox="1"/>
          <p:nvPr/>
        </p:nvSpPr>
        <p:spPr>
          <a:xfrm>
            <a:off x="708660" y="1462951"/>
            <a:ext cx="10789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Fully Convolutional Network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구조의 특성상 입력 이미지의 크기에 제약이 없다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따라서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연구팀은 크기가 큰 이미지의 경우 이미지 전체를 사용하는 대신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overlap-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tite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전략을 사용하였다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5C5536AB-7F54-15A0-CD92-58648824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14" y="2273270"/>
            <a:ext cx="7888972" cy="31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28FAF-67D8-95CA-3F08-D18918BB89D2}"/>
              </a:ext>
            </a:extLst>
          </p:cNvPr>
          <p:cNvSpPr txBox="1"/>
          <p:nvPr/>
        </p:nvSpPr>
        <p:spPr>
          <a:xfrm>
            <a:off x="2151514" y="5395049"/>
            <a:ext cx="9361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위와 같이 이미지를 타일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Tile; Patch)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로 나눠서 입력으로 사용한다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파란 영역의 이미지를 입력하면 노란 영역의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결과를 얻는다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447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6A495-E1CC-5788-1596-CD7B5DAC1255}"/>
              </a:ext>
            </a:extLst>
          </p:cNvPr>
          <p:cNvSpPr txBox="1"/>
          <p:nvPr/>
        </p:nvSpPr>
        <p:spPr>
          <a:xfrm>
            <a:off x="240030" y="91832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42424"/>
                </a:solidFill>
                <a:effectLst/>
                <a:latin typeface="sohne"/>
              </a:rPr>
              <a:t># U-Net </a:t>
            </a:r>
            <a:r>
              <a:rPr lang="ko-Kore-KR" altLang="en-US" b="1" i="0" dirty="0">
                <a:solidFill>
                  <a:srgbClr val="242424"/>
                </a:solidFill>
                <a:effectLst/>
                <a:latin typeface="sohne"/>
              </a:rPr>
              <a:t>모델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소개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  <a:r>
              <a:rPr lang="ko-KR" altLang="en-US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Overlap-</a:t>
            </a:r>
            <a:r>
              <a:rPr lang="en-US" altLang="ko-KR" b="1" i="0" dirty="0" err="1">
                <a:solidFill>
                  <a:srgbClr val="242424"/>
                </a:solidFill>
                <a:effectLst/>
                <a:latin typeface="sohne"/>
              </a:rPr>
              <a:t>Tite</a:t>
            </a:r>
            <a:r>
              <a:rPr lang="en-US" altLang="ko-KR" b="1" i="0" dirty="0">
                <a:solidFill>
                  <a:srgbClr val="242424"/>
                </a:solidFill>
                <a:effectLst/>
                <a:latin typeface="sohne"/>
              </a:rPr>
              <a:t> Input</a:t>
            </a:r>
            <a:endParaRPr lang="en" altLang="ko-Kore-KR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93A-30E3-4028-7A8A-BA8BF0513732}"/>
              </a:ext>
            </a:extLst>
          </p:cNvPr>
          <p:cNvSpPr txBox="1"/>
          <p:nvPr/>
        </p:nvSpPr>
        <p:spPr>
          <a:xfrm>
            <a:off x="708660" y="1462951"/>
            <a:ext cx="10789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Fully Convolutional Network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구조의 특성상 입력 이미지의 크기에 제약이 없다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따라서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U-Net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연구팀은 크기가 큰 이미지의 경우 이미지 전체를 사용하는 대신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overlap-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tite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전략을 사용하였다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  <p:pic>
        <p:nvPicPr>
          <p:cNvPr id="99330" name="Picture 2">
            <a:extLst>
              <a:ext uri="{FF2B5EF4-FFF2-40B4-BE49-F238E27FC236}">
                <a16:creationId xmlns:a16="http://schemas.microsoft.com/office/drawing/2014/main" id="{59D439AF-0820-BE07-2119-82C42614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45" y="2196927"/>
            <a:ext cx="6620510" cy="33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77FF32-30DF-B8FB-CFB5-D4738D5487AD}"/>
              </a:ext>
            </a:extLst>
          </p:cNvPr>
          <p:cNvSpPr txBox="1"/>
          <p:nvPr/>
        </p:nvSpPr>
        <p:spPr>
          <a:xfrm>
            <a:off x="1668780" y="5679948"/>
            <a:ext cx="9041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다음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tile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대한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Segmentation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얻기 위해서는 이전 입력의 일부분이 포함되어야 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</a:p>
          <a:p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이러한 이유로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Overlap-</a:t>
            </a: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Tite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전략이라 칭한다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489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857AA31EB362F4FACF7AD408B3F547A" ma:contentTypeVersion="14" ma:contentTypeDescription="새 문서를 만듭니다." ma:contentTypeScope="" ma:versionID="67bef7b9b085210c18dc4f6fe9180afa">
  <xsd:schema xmlns:xsd="http://www.w3.org/2001/XMLSchema" xmlns:xs="http://www.w3.org/2001/XMLSchema" xmlns:p="http://schemas.microsoft.com/office/2006/metadata/properties" xmlns:ns2="5f614e5d-7ede-4795-96b6-e1df12c86109" xmlns:ns3="726b8bef-d525-4a72-85b4-517ab28e8ac5" targetNamespace="http://schemas.microsoft.com/office/2006/metadata/properties" ma:root="true" ma:fieldsID="edeb66a4ad2e1fce5eb3db6ba4013816" ns2:_="" ns3:_="">
    <xsd:import namespace="5f614e5d-7ede-4795-96b6-e1df12c86109"/>
    <xsd:import namespace="726b8bef-d525-4a72-85b4-517ab28e8a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14e5d-7ede-4795-96b6-e1df12c8610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8bef-d525-4a72-85b4-517ab28e8a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d752e19-749a-4c9d-8b33-4145a978378f}" ma:internalName="TaxCatchAll" ma:showField="CatchAllData" ma:web="726b8bef-d525-4a72-85b4-517ab28e8a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AEBFCB-5FEC-4BA5-9004-02DDBE024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DBB91F-0D70-430A-BF60-C5996A1C3B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614e5d-7ede-4795-96b6-e1df12c86109"/>
    <ds:schemaRef ds:uri="726b8bef-d525-4a72-85b4-517ab28e8a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9309</TotalTime>
  <Words>8103</Words>
  <Application>Microsoft Office PowerPoint</Application>
  <PresentationFormat>와이드스크린</PresentationFormat>
  <Paragraphs>635</Paragraphs>
  <Slides>114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4" baseType="lpstr">
      <vt:lpstr>-apple-system</vt:lpstr>
      <vt:lpstr>sohne</vt:lpstr>
      <vt:lpstr>Söhne</vt:lpstr>
      <vt:lpstr>source-serif-pro</vt:lpstr>
      <vt:lpstr>Gulim</vt:lpstr>
      <vt:lpstr>맑은 고딕</vt:lpstr>
      <vt:lpstr>Arial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 준혁</cp:lastModifiedBy>
  <cp:revision>946</cp:revision>
  <dcterms:created xsi:type="dcterms:W3CDTF">2021-04-06T04:33:32Z</dcterms:created>
  <dcterms:modified xsi:type="dcterms:W3CDTF">2023-07-28T07:41:46Z</dcterms:modified>
</cp:coreProperties>
</file>